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3"/>
    <p:sldId id="278" r:id="rId24"/>
    <p:sldId id="279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7C6B7A8A-F63F-AB3B-D3E8-DB307814A851}">
          <p14:sldIdLst>
            <p14:sldId id="256"/>
            <p14:sldId id="257"/>
            <p14:sldId id="258"/>
          </p14:sldIdLst>
        </p14:section>
        <p14:section name="1 · The consumer electronics business" id="{A2B338A1-3D43-28B0-392D-915353A875F9}">
          <p14:sldIdLst>
            <p14:sldId id="259"/>
            <p14:sldId id="260"/>
          </p14:sldIdLst>
        </p14:section>
        <p14:section name="2 · Best Buy" id="{F32F8261-7B94-257B-9C42-7A3581B33376}">
          <p14:sldIdLst>
            <p14:sldId id="261"/>
            <p14:sldId id="262"/>
            <p14:sldId id="263"/>
          </p14:sldIdLst>
        </p14:section>
        <p14:section name="3 · P.C. Richard &amp; Son" id="{54785953-53C2-1D71-A12E-0ADBD0CD05C5}">
          <p14:sldIdLst>
            <p14:sldId id="264"/>
            <p14:sldId id="265"/>
            <p14:sldId id="266"/>
          </p14:sldIdLst>
        </p14:section>
        <p14:section name="4 · The plan" id="{618E9114-6947-DB1B-688F-D7CDB8D4B9CB}">
          <p14:sldIdLst>
            <p14:sldId id="267"/>
            <p14:sldId id="268"/>
            <p14:sldId id="269"/>
            <p14:sldId id="270"/>
            <p14:sldId id="271"/>
          </p14:sldIdLst>
        </p14:section>
        <p14:section name="5 · Running it" id="{72670353-96A9-0ABE-F15B-06FA0527A2AD}">
          <p14:sldIdLst>
            <p14:sldId id="272"/>
            <p14:sldId id="273"/>
            <p14:sldId id="274"/>
            <p14:sldId id="275"/>
          </p14:sldIdLst>
        </p14:section>
        <p14:section name="Appendix" id="{7C065D42-2397-0969-A9AF-EE14AC00775D}">
          <p14:sldIdLst>
            <p14:sldId id="277"/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1"/>
    <p:restoredTop sz="95890"/>
  </p:normalViewPr>
  <p:slideViewPr>
    <p:cSldViewPr snapToGrid="0" snapToObjects="1">
      <p:cViewPr varScale="1">
        <p:scale>
          <a:sx n="122" d="100"/>
          <a:sy n="122" d="100"/>
        </p:scale>
        <p:origin x="6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2293A"/>
                </a:solidFill>
                <a:latin typeface="+mn-lt"/>
              </a:defRPr>
            </a:pPr>
            <a:r>
              <a:rPr lang="en-US" sz="1400" b="0" i="0" u="none" strike="noStrike">
                <a:solidFill>
                  <a:srgbClr val="12293A"/>
                </a:solidFill>
                <a:latin typeface="+mn-lt"/>
              </a:rPr>
              <a:t>Best Buy US comparable sales by category, Q2 FY27 (%)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Comparable sales change</c:v>
                </c:pt>
              </c:strCache>
            </c:strRef>
          </c:tx>
          <c:spPr>
            <a:solidFill>
              <a:srgbClr val="00747F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DC6-B94E-9425-BD83BE92713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DC6-B94E-9425-BD83BE92713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FDC6-B94E-9425-BD83BE92713E}"/>
              </c:ext>
            </c:extLst>
          </c:dPt>
          <c:dPt>
            <c:idx val="3"/>
            <c:invertIfNegative val="0"/>
            <c:bubble3D val="0"/>
            <c:spPr>
              <a:solidFill>
                <a:srgbClr val="5B6B7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FDC6-B94E-9425-BD83BE92713E}"/>
              </c:ext>
            </c:extLst>
          </c:dPt>
          <c:dPt>
            <c:idx val="4"/>
            <c:invertIfNegative val="0"/>
            <c:bubble3D val="0"/>
            <c:spPr>
              <a:solidFill>
                <a:srgbClr val="B43F3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FDC6-B94E-9425-BD83BE92713E}"/>
              </c:ext>
            </c:extLst>
          </c:dPt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A1F24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Computers, phones, tablets, watches</c:v>
                </c:pt>
                <c:pt idx="1">
                  <c:v>Services</c:v>
                </c:pt>
                <c:pt idx="2">
                  <c:v>TV, audio, smart home</c:v>
                </c:pt>
                <c:pt idx="3">
                  <c:v>Appliances</c:v>
                </c:pt>
                <c:pt idx="4">
                  <c:v>Gaming, toys, drones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6.8</c:v>
                </c:pt>
                <c:pt idx="1">
                  <c:v>6.4</c:v>
                </c:pt>
                <c:pt idx="2">
                  <c:v>5.6</c:v>
                </c:pt>
                <c:pt idx="3">
                  <c:v>0.2</c:v>
                </c:pt>
                <c:pt idx="4">
                  <c:v>-6.3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DC6-B94E-9425-BD83BE92713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78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t"/>
        <c:majorGridlines>
          <c:spPr>
            <a:ln w="6350" cap="flat">
              <a:solidFill>
                <a:srgbClr val="DDE4E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cost</c:v>
                </c:pt>
              </c:strCache>
            </c:strRef>
          </c:tx>
          <c:spPr>
            <a:solidFill>
              <a:srgbClr val="5B6B78"/>
            </a:solidFill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Best Buy, per $100 of sales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77.5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D8-1549-85E0-A940844575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Running the business</c:v>
                </c:pt>
              </c:strCache>
            </c:strRef>
          </c:tx>
          <c:spPr>
            <a:solidFill>
              <a:srgbClr val="BFD9DC"/>
            </a:solidFill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Best Buy, per $100 of sales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18.2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D8-1549-85E0-A940844575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Operating profit</c:v>
                </c:pt>
              </c:strCache>
            </c:strRef>
          </c:tx>
          <c:spPr>
            <a:solidFill>
              <a:srgbClr val="C27C2E"/>
            </a:solidFill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Best Buy, per $100 of sales</c:v>
                </c:pt>
              </c:strCache>
            </c: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D8-1549-85E0-A940844575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2293A"/>
                </a:solidFill>
                <a:latin typeface="+mn-lt"/>
              </a:defRPr>
            </a:pPr>
            <a:r>
              <a:rPr lang="en-US" sz="1400" b="0" i="0" u="none" strike="noStrike">
                <a:solidFill>
                  <a:srgbClr val="12293A"/>
                </a:solidFill>
                <a:latin typeface="+mn-lt"/>
              </a:rPr>
              <a:t>Published seller fee on an electronics sale (%)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Fee</c:v>
                </c:pt>
              </c:strCache>
            </c:strRef>
          </c:tx>
          <c:spPr>
            <a:solidFill>
              <a:srgbClr val="C27C2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7D1-7A43-898B-DD0C27498936}"/>
              </c:ext>
            </c:extLst>
          </c:dPt>
          <c:dPt>
            <c:idx val="1"/>
            <c:invertIfNegative val="0"/>
            <c:bubble3D val="0"/>
            <c:spPr>
              <a:solidFill>
                <a:srgbClr val="5B6B7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7D1-7A43-898B-DD0C27498936}"/>
              </c:ext>
            </c:extLst>
          </c:dPt>
          <c:dPt>
            <c:idx val="2"/>
            <c:invertIfNegative val="0"/>
            <c:bubble3D val="0"/>
            <c:spPr>
              <a:solidFill>
                <a:srgbClr val="5B6B7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67D1-7A43-898B-DD0C27498936}"/>
              </c:ext>
            </c:extLst>
          </c:dPt>
          <c:dPt>
            <c:idx val="3"/>
            <c:invertIfNegative val="0"/>
            <c:bubble3D val="0"/>
            <c:spPr>
              <a:solidFill>
                <a:srgbClr val="5B6B7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67D1-7A43-898B-DD0C27498936}"/>
              </c:ext>
            </c:extLst>
          </c:dPt>
          <c:dPt>
            <c:idx val="4"/>
            <c:invertIfNegative val="0"/>
            <c:bubble3D val="0"/>
            <c:spPr>
              <a:solidFill>
                <a:srgbClr val="5B6B7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67D1-7A43-898B-DD0C27498936}"/>
              </c:ext>
            </c:extLst>
          </c:dPt>
          <c:dLbls>
            <c:numFmt formatCode="0.0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A1F24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Company X (assumed)</c:v>
                </c:pt>
                <c:pt idx="1">
                  <c:v>eBay Store (laptops, tablets)</c:v>
                </c:pt>
                <c:pt idx="2">
                  <c:v>Amazon (consumer electronics)</c:v>
                </c:pt>
                <c:pt idx="3">
                  <c:v>Walmart (consumer electronics)</c:v>
                </c:pt>
                <c:pt idx="4">
                  <c:v>Newegg (consumer electronics)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6.0</c:v>
                </c:pt>
                <c:pt idx="1">
                  <c:v>7.35</c:v>
                </c:pt>
                <c:pt idx="2">
                  <c:v>8.0</c:v>
                </c:pt>
                <c:pt idx="3">
                  <c:v>8.0</c:v>
                </c:pt>
                <c:pt idx="4">
                  <c:v>8.0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7D1-7A43-898B-DD0C2749893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78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"/>
          <c:min val="0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2293A"/>
                </a:solidFill>
                <a:latin typeface="+mn-lt"/>
              </a:defRPr>
            </a:pPr>
            <a:r>
              <a:rPr lang="en-US" sz="1400" b="0" i="0" u="none" strike="noStrike">
                <a:solidFill>
                  <a:srgbClr val="12293A"/>
                </a:solidFill>
                <a:latin typeface="+mn-lt"/>
              </a:rPr>
              <a:t>Profit per $90 order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Profit per order</c:v>
                </c:pt>
              </c:strCache>
            </c:strRef>
          </c:tx>
          <c:spPr>
            <a:solidFill>
              <a:srgbClr val="00747F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7E6-D042-B8C7-9B6EBF3978C4}"/>
              </c:ext>
            </c:extLst>
          </c:dPt>
          <c:dPt>
            <c:idx val="1"/>
            <c:invertIfNegative val="0"/>
            <c:bubble3D val="0"/>
            <c:spPr>
              <a:solidFill>
                <a:srgbClr val="5B6B7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D7E6-D042-B8C7-9B6EBF3978C4}"/>
              </c:ext>
            </c:extLst>
          </c:dPt>
          <c:dPt>
            <c:idx val="2"/>
            <c:invertIfNegative val="0"/>
            <c:bubble3D val="0"/>
            <c:spPr>
              <a:solidFill>
                <a:srgbClr val="5B6B7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D7E6-D042-B8C7-9B6EBF3978C4}"/>
              </c:ext>
            </c:extLst>
          </c:dPt>
          <c:dPt>
            <c:idx val="3"/>
            <c:invertIfNegative val="0"/>
            <c:bubble3D val="0"/>
            <c:spPr>
              <a:solidFill>
                <a:srgbClr val="B43F3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D7E6-D042-B8C7-9B6EBF3978C4}"/>
              </c:ext>
            </c:extLst>
          </c:dPt>
          <c:dLbls>
            <c:numFmt formatCode="\$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A1F24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Base case</c:v>
                </c:pt>
                <c:pt idx="1">
                  <c:v>Landed cost $68 (+$5)</c:v>
                </c:pt>
                <c:pt idx="2">
                  <c:v>Shipping $10 (+$4)</c:v>
                </c:pt>
                <c:pt idx="3">
                  <c:v>Marketing $16 (+$8)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7.68</c:v>
                </c:pt>
                <c:pt idx="1">
                  <c:v>2.93</c:v>
                </c:pt>
                <c:pt idx="2">
                  <c:v>3.68</c:v>
                </c:pt>
                <c:pt idx="3">
                  <c:v>-0.33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7E6-D042-B8C7-9B6EBF3978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DDE4E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5086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</a:t>
            </a:r>
          </a:p>
          <a:p>
            <a:r>
              <a:t>- CTA forecast: https://www.cta.tech/media/esvft1oq/preview_cta-us-consumer-technology-one-year-industry-forecast-2021-2026-january-2026-1-compressed.pdf</a:t>
            </a:r>
          </a:p>
          <a:p>
            <a:r>
              <a:t>- Circana Aug 2026: https://www.globenewswire.com/news-release/2026/08/06/3340134/0/en/rising-prices-and-americans-focus-on-value-keeps-consumer-technology-revenue-growth-on-a-moderate-track-through-2028-reports-circana.html</a:t>
            </a:r>
          </a:p>
          <a:p>
            <a:r>
              <a:t>- Best Buy Q2 FY27: https://s204.q4cdn.com/864376893/files/doc_earnings/2027/q2/earnings-result/Best-Buy-Reports-Fiscal-Second-Quarter-2027-Results.pdf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</a:t>
            </a:r>
          </a:p>
          <a:p>
            <a:r>
              <a:t>- Ingram Micro reseller/direct-ship overview (VARStreet blog; verify with Ingram): https://blog.varstreetinc.com/how-to-start-an-online-reselling-business-using-ingram-micro/</a:t>
            </a:r>
          </a:p>
          <a:p>
            <a:r>
              <a:t>- D&amp;H dropship feed integration: https://www.inventorysource.com/dropshippers/dh-distributing/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</a:t>
            </a:r>
          </a:p>
          <a:p>
            <a:r>
              <a:t>- Best Buy price match: https://www.bestbuy.com/site/price-match-guarantee/best-buy-price-match-guarantee/pcmcat297300050000.c?id=pcmcat297300050000</a:t>
            </a:r>
          </a:p>
          <a:p>
            <a:r>
              <a:t>- Stripe US pricing: https://stripe.com/us/pricing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</a:t>
            </a:r>
          </a:p>
          <a:p>
            <a:r>
              <a:t>Source: Google free listings: https://support.google.com/merchants/answer/13889434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</a:t>
            </a:r>
          </a:p>
          <a:p>
            <a:r>
              <a:t>- USPS Ground Advantage: https://faq.usps.com/articles/FAQ/Delayed-Mail-and-Packages</a:t>
            </a:r>
          </a:p>
          <a:p>
            <a:r>
              <a:t>- UPS Ground: https://www.ups.com/us/en/support/shipping-support/shipping-services/domestic</a:t>
            </a:r>
          </a:p>
          <a:p>
            <a:r>
              <a:t>- FedEx Ground: https://www.fedex.com/en-us/shipping/ground.html</a:t>
            </a:r>
          </a:p>
          <a:p>
            <a:r>
              <a:t>- NYC refunds guidance: https://www.nyc.gov/assets/dca/downloads/pdf/consumers/ImportantInformationaboutRefunds.pdf</a:t>
            </a:r>
          </a:p>
          <a:p>
            <a:r>
              <a:t>- NY GBL 218-a: https://www.nysenate.gov/legislation/laws/GBS/218-A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</a:t>
            </a:r>
          </a:p>
          <a:p>
            <a:r>
              <a:t>- https://www.apple.com/contact/</a:t>
            </a:r>
          </a:p>
          <a:p>
            <a:r>
              <a:t>- https://www.tdsynnex.com/na/us/apple/distribution-partner-program/</a:t>
            </a:r>
          </a:p>
          <a:p>
            <a:r>
              <a:t>- https://www.tdsynnex.com/na/us/apple/apple-transactional-reseller/</a:t>
            </a:r>
          </a:p>
          <a:p>
            <a:r>
              <a:t>- https://mfi.apple.com/en/home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</a:t>
            </a:r>
          </a:p>
          <a:p>
            <a:r>
              <a:t>- Best Buy: https://www.bestbuy.com/site/help-topics/return-exchange-policy/pcmcat260800050014.c?id=pcmcat260800050014</a:t>
            </a:r>
          </a:p>
          <a:p>
            <a:r>
              <a:t>- P.C. Richard: https://www.pcrichard.com/return-policy.html</a:t>
            </a:r>
          </a:p>
          <a:p>
            <a:r>
              <a:t>- Walmart marketplace: https://www.walmart.com/help/article/walmart-marketplace-return-policy/63c3566a9d3546858582acae2fbfdb7e</a:t>
            </a:r>
          </a:p>
          <a:p>
            <a:r>
              <a:t>- Costco: https://techsupport.costco.com/app/answers/detail/a_id/1004434/~/what-is-costcos-return-policy%3F-</a:t>
            </a:r>
          </a:p>
          <a:p>
            <a:r>
              <a:t>- B&amp;H: https://www.bhphotovideo.com/find/cart_returnitem.jsp</a:t>
            </a:r>
          </a:p>
          <a:p>
            <a:r>
              <a:t>- Micro Center: https://www.microcenter.com/site/customer-support/help-center.aspx</a:t>
            </a:r>
          </a:p>
          <a:p>
            <a:r>
              <a:t>- Back Market: https://www.backmarket.com/en-us/legal/warranty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</a:t>
            </a:r>
          </a:p>
          <a:p>
            <a:r>
              <a:t>- INFORM: https://www.ftc.gov/business-guidance/resources/INFORMAct</a:t>
            </a:r>
          </a:p>
          <a:p>
            <a:r>
              <a:t>- NY GBL 218-a: https://www.nysenate.gov/legislation/laws/GBS/218-A</a:t>
            </a:r>
          </a:p>
          <a:p>
            <a:r>
              <a:t>- NY DEC: https://dec.ny.gov/environmental-protection/recycling-composting/electronic-waste-recycling/requirements-for-retailers</a:t>
            </a:r>
          </a:p>
          <a:p>
            <a:r>
              <a:t>- NY Tax: https://www.tax.ny.gov/pubs_and_bulls/publications/sales/marketplace.htm</a:t>
            </a:r>
          </a:p>
          <a:p>
            <a:r>
              <a:t>- FTC reviews rule: https://www.ftc.gov/business-guidance/resources/consumer-reviews-testimonials-rule-questions-answers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229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640080" y="1371600"/>
            <a:ext cx="60350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b="1" kern="0" spc="200" dirty="0">
                <a:solidFill>
                  <a:schemeClr val="accent4"/>
                </a:solidFill>
              </a:defRPr>
            </a:lvl1pPr>
          </a:lstStyle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0080" y="1828800"/>
            <a:ext cx="6035040" cy="2103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endParaRPr lang="en-US" sz="38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4069080"/>
            <a:ext cx="5852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0" indent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100" b="1" kern="0" spc="200" dirty="0">
                <a:solidFill>
                  <a:schemeClr val="accent1"/>
                </a:solidFill>
              </a:defRPr>
            </a:lvl1pPr>
          </a:lstStyle>
          <a:p>
            <a:pPr marL="0" indent="0">
              <a:buNone/>
            </a:pP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chemeClr val="accent3"/>
                </a:solidFill>
              </a:defRPr>
            </a:lvl1pPr>
          </a:lstStyle>
          <a:p>
            <a:pPr marL="0" indent="0">
              <a:buNone/>
            </a:pP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chart" Target="../charts/chart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640080" y="137160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chemeClr val="accent4"/>
                </a:solidFill>
              </a:rPr>
              <a:t>INDEPENDENT CASE STUDY · COMPANY NAME WITHHELD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0080" y="1828800"/>
            <a:ext cx="60350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Best Buy and P.C. Richard make money, and where Company X wins</a:t>
            </a:r>
            <a:endParaRPr lang="en-US" sz="38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4023360"/>
            <a:ext cx="5852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4"/>
                </a:solidFill>
              </a:rPr>
              <a:t>How should a small online marketplace enter consumer electronics?</a:t>
            </a:r>
            <a:endParaRPr lang="en-US" sz="1800" b="1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98932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4"/>
                </a:solidFill>
              </a:rPr>
              <a:t>Prathamesh Adarkar  ·  Independent case study  ·  2026</a:t>
            </a:r>
            <a:endParaRPr lang="en-US" sz="1300" dirty="0"/>
          </a:p>
        </p:txBody>
      </p:sp>
      <p:pic>
        <p:nvPicPr>
          <p:cNvPr id="6" name="photo" descr="/home/claude/work/un/ppt/media/image9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17331" y="0"/>
            <a:ext cx="51746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THE BRIEF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brief had three parts. Here is how this deck answers them</a:t>
            </a:r>
            <a:endParaRPr lang="en-US" sz="3000" dirty="0"/>
          </a:p>
        </p:txBody>
      </p:sp>
      <p:sp>
        <p:nvSpPr>
          <p:cNvPr id="5" name="card"/>
          <p:cNvSpPr/>
          <p:nvPr/>
        </p:nvSpPr>
        <p:spPr>
          <a:xfrm>
            <a:off x="548640" y="1691640"/>
            <a:ext cx="2633472" cy="3017520"/>
          </a:xfrm>
          <a:prstGeom prst="roundRect">
            <a:avLst>
              <a:gd name="adj" fmla="val 277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6" name="badge"/>
          <p:cNvSpPr/>
          <p:nvPr/>
        </p:nvSpPr>
        <p:spPr>
          <a:xfrm>
            <a:off x="822960" y="196596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22960" y="19659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60604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 the consumer electronics business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56616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Market size, growth, and where the profit actually sits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25196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Slides 4 - 5</a:t>
            </a:r>
            <a:endParaRPr lang="en-US" sz="1300" dirty="0"/>
          </a:p>
        </p:txBody>
      </p:sp>
      <p:sp>
        <p:nvSpPr>
          <p:cNvPr id="11" name="card"/>
          <p:cNvSpPr/>
          <p:nvPr/>
        </p:nvSpPr>
        <p:spPr>
          <a:xfrm>
            <a:off x="3364992" y="1691640"/>
            <a:ext cx="2633472" cy="3017520"/>
          </a:xfrm>
          <a:prstGeom prst="roundRect">
            <a:avLst>
              <a:gd name="adj" fmla="val 277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badge"/>
          <p:cNvSpPr/>
          <p:nvPr/>
        </p:nvSpPr>
        <p:spPr>
          <a:xfrm>
            <a:off x="3639312" y="196596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3639312" y="19659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3639312" y="260604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Study Best Buy’s model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3639312" y="356616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FY26 annual report, Aug 2026 earnings call, policies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3639312" y="425196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Slides 6 - 8</a:t>
            </a:r>
            <a:endParaRPr lang="en-US" sz="1300" dirty="0"/>
          </a:p>
        </p:txBody>
      </p:sp>
      <p:sp>
        <p:nvSpPr>
          <p:cNvPr id="17" name="card"/>
          <p:cNvSpPr/>
          <p:nvPr/>
        </p:nvSpPr>
        <p:spPr>
          <a:xfrm>
            <a:off x="6181344" y="1691640"/>
            <a:ext cx="2633472" cy="3017520"/>
          </a:xfrm>
          <a:prstGeom prst="roundRect">
            <a:avLst>
              <a:gd name="adj" fmla="val 277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badge"/>
          <p:cNvSpPr/>
          <p:nvPr/>
        </p:nvSpPr>
        <p:spPr>
          <a:xfrm>
            <a:off x="6455664" y="196596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455664" y="19659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455664" y="260604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Study P.C. Richard’s model and visit both stores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6455664" y="356616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Company history, policies, online sales, store walk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455664" y="425196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Slides 9 - 11</a:t>
            </a:r>
            <a:endParaRPr lang="en-US" sz="1300" dirty="0"/>
          </a:p>
        </p:txBody>
      </p:sp>
      <p:sp>
        <p:nvSpPr>
          <p:cNvPr id="23" name="card"/>
          <p:cNvSpPr/>
          <p:nvPr/>
        </p:nvSpPr>
        <p:spPr>
          <a:xfrm>
            <a:off x="8997696" y="1691640"/>
            <a:ext cx="2633472" cy="3017520"/>
          </a:xfrm>
          <a:prstGeom prst="roundRect">
            <a:avLst>
              <a:gd name="adj" fmla="val 277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badge"/>
          <p:cNvSpPr/>
          <p:nvPr/>
        </p:nvSpPr>
        <p:spPr>
          <a:xfrm>
            <a:off x="9272016" y="1965960"/>
            <a:ext cx="438912" cy="438912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9272016" y="19659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9272016" y="260604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means for Company X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9272016" y="356616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The shop, the numbers, the role and the first 90 days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9272016" y="425196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Slides 12 - 20</a:t>
            </a:r>
            <a:endParaRPr lang="en-US" sz="1300" dirty="0"/>
          </a:p>
        </p:txBody>
      </p:sp>
      <p:sp>
        <p:nvSpPr>
          <p:cNvPr id="29" name="card"/>
          <p:cNvSpPr/>
          <p:nvPr/>
        </p:nvSpPr>
        <p:spPr>
          <a:xfrm>
            <a:off x="548640" y="5029200"/>
            <a:ext cx="11064240" cy="1005840"/>
          </a:xfrm>
          <a:prstGeom prst="roundRect">
            <a:avLst>
              <a:gd name="adj" fmla="val 7273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822960" y="5138928"/>
            <a:ext cx="10515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FD9DC"/>
                </a:solidFill>
              </a:rPr>
              <a:t>Independent case study: public filings, published policies, three store visits and a planning model</a:t>
            </a:r>
            <a:r>
              <a:rPr lang="en-US" sz="1500" dirty="0">
                <a:solidFill>
                  <a:srgbClr val="FFFFFF"/>
                </a:solidFill>
              </a:rPr>
              <a:t/>
            </a:r>
            <a:endParaRPr lang="en-US" sz="15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103367"/>
            <a:ext cx="8229600" cy="463561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THE SHORT ANSWER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429766"/>
            <a:ext cx="11064240" cy="914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Electronics is a thin-margin business. Company X wins by curating, not out-sizing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Sources: Best Buy FY26 results (8-K, Mar 3 2026); Best Buy Q2 FY27 results (Aug 27 2026); P.C. Richard company history page.</a:t>
            </a:r>
            <a:endParaRPr lang="en-US" sz="1000" dirty="0"/>
          </a:p>
        </p:txBody>
      </p:sp>
      <p:sp>
        <p:nvSpPr>
          <p:cNvPr id="5" name="badge"/>
          <p:cNvSpPr/>
          <p:nvPr/>
        </p:nvSpPr>
        <p:spPr>
          <a:xfrm>
            <a:off x="548640" y="164592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48640" y="16459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1600200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Buy keeps about </a:t>
            </a: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cents </a:t>
            </a: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every dollar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2039112"/>
            <a:ext cx="5943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After product cost and running costs, adjusted operating profit is </a:t>
            </a:r>
            <a:r>
              <a:rPr lang="en-US" sz="1400" b="1" dirty="0">
                <a:solidFill>
                  <a:schemeClr val="tx1"/>
                </a:solidFill>
              </a:rPr>
              <a:t>4.3%</a:t>
            </a:r>
            <a:r>
              <a:rPr lang="en-US" sz="1400" dirty="0">
                <a:solidFill>
                  <a:schemeClr val="tx1"/>
                </a:solidFill>
              </a:rPr>
              <a:t> of sales. The profit comes from what surrounds the box: services, membership, ads, credit card and brand funding.</a:t>
            </a:r>
            <a:endParaRPr lang="en-US" sz="1400" dirty="0"/>
          </a:p>
        </p:txBody>
      </p:sp>
      <p:sp>
        <p:nvSpPr>
          <p:cNvPr id="9" name="badge"/>
          <p:cNvSpPr/>
          <p:nvPr/>
        </p:nvSpPr>
        <p:spPr>
          <a:xfrm>
            <a:off x="548640" y="310896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48640" y="31089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188720" y="3063240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two leaders win in </a:t>
            </a: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</a:t>
            </a: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ways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3502152"/>
            <a:ext cx="5943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Best Buy: </a:t>
            </a:r>
            <a:r>
              <a:rPr lang="en-US" sz="1400" dirty="0">
                <a:solidFill>
                  <a:schemeClr val="tx1"/>
                </a:solidFill>
              </a:rPr>
              <a:t>National scale, computing-led, paid membership and a new curated marketplace.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b="1" dirty="0">
                <a:solidFill>
                  <a:schemeClr val="tx1"/>
                </a:solidFill>
              </a:rPr>
              <a:t>P.C. Richard</a:t>
            </a:r>
            <a:r>
              <a:rPr lang="en-US" sz="1400" dirty="0">
                <a:solidFill>
                  <a:schemeClr val="tx1"/>
                </a:solidFill>
              </a:rPr>
              <a:t>: 4 states, appliance and TV delivery, own service centers, free loyalty club.</a:t>
            </a:r>
            <a:endParaRPr lang="en-US" sz="1400" dirty="0"/>
          </a:p>
        </p:txBody>
      </p:sp>
      <p:sp>
        <p:nvSpPr>
          <p:cNvPr id="13" name="badge"/>
          <p:cNvSpPr/>
          <p:nvPr/>
        </p:nvSpPr>
        <p:spPr>
          <a:xfrm>
            <a:off x="548640" y="457200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548640" y="45720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188720" y="4526280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cannot out-scale them. It can out-curate them</a:t>
            </a: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/>
            </a: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/>
            </a: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/>
            </a: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/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4965192"/>
            <a:ext cx="5943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 focused Samsung shop with clear terms, sold by Company X, plus dropshipped accessories that grow the catalog without inventory.</a:t>
            </a:r>
            <a:r>
              <a:rPr lang="en-US" sz="1400" b="1" dirty="0">
                <a:solidFill>
                  <a:schemeClr val="tx1"/>
                </a:solidFill>
              </a:rPr>
              <a:t/>
            </a:r>
            <a:r>
              <a:rPr lang="en-US" sz="1400" dirty="0">
                <a:solidFill>
                  <a:schemeClr val="tx1"/>
                </a:solidFill>
              </a:rPr>
              <a:t/>
            </a:r>
            <a:endParaRPr lang="en-US" sz="1400" dirty="0"/>
          </a:p>
        </p:txBody>
      </p:sp>
      <p:sp>
        <p:nvSpPr>
          <p:cNvPr id="17" name="card"/>
          <p:cNvSpPr/>
          <p:nvPr/>
        </p:nvSpPr>
        <p:spPr>
          <a:xfrm>
            <a:off x="7589520" y="1600200"/>
            <a:ext cx="4023360" cy="4434840"/>
          </a:xfrm>
          <a:prstGeom prst="roundRect">
            <a:avLst>
              <a:gd name="adj" fmla="val 1818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909560" y="18288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4"/>
                </a:solidFill>
              </a:rPr>
              <a:t>MY RECOMMENDATION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7909560" y="219456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a Company X Electronics Shop as a 90-day pilot</a:t>
            </a:r>
            <a:endParaRPr lang="en-US" sz="2100" dirty="0"/>
          </a:p>
        </p:txBody>
      </p:sp>
      <p:sp>
        <p:nvSpPr>
          <p:cNvPr id="20" name="Text 18"/>
          <p:cNvSpPr txBox="1"/>
          <p:nvPr/>
        </p:nvSpPr>
        <p:spPr>
          <a:xfrm>
            <a:off x="7909560" y="3337560"/>
            <a:ext cx="3474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Samsung products bought and sold by Company X</a:t>
            </a:r>
            <a:endParaRPr lang="en-US" sz="15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b="1" dirty="0">
                <a:solidFill>
                  <a:schemeClr val="bg1"/>
                </a:solidFill>
              </a:rPr>
              <a:t>Accessories dropshipped </a:t>
            </a:r>
            <a:r>
              <a:rPr lang="en-US" sz="1500" dirty="0">
                <a:solidFill>
                  <a:schemeClr val="bg1"/>
                </a:solidFill>
              </a:rPr>
              <a:t>from distributors</a:t>
            </a:r>
            <a:endParaRPr lang="en-US" sz="15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Capped first buy and loss limit</a:t>
            </a:r>
            <a:endParaRPr lang="en-US" sz="15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b="1" dirty="0">
                <a:solidFill>
                  <a:schemeClr val="bg1"/>
                </a:solidFill>
              </a:rPr>
              <a:t>Weekly scorecard</a:t>
            </a:r>
            <a:r>
              <a:rPr lang="en-US" sz="1500" dirty="0">
                <a:solidFill>
                  <a:schemeClr val="bg1"/>
                </a:solidFill>
              </a:rPr>
              <a:t>; expand only what earns money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1 · THE CONSUMER ELECTRONICS BUSINESS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huge market growing slowly. Growth now comes from price and mix, not more units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Sources: CTA US Consumer Technology Forecast, Jan 2026; Circana forecasts, Jan 6 and Aug 6 2026; Best Buy Q2 FY27 results, Aug 27 2026.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$371B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59152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US consumer tech hardware retail revenue, 2026 forecast (CTA). +3.4% vs 2025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10896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~1%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822192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Circana’s August 2026 revenue growth forecast for 2026; below 1% a year in 2027–28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57200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~3%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285232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Average price increase in 2026 (Circana); memory costs are pushing prices up</a:t>
            </a:r>
            <a:endParaRPr lang="en-US" sz="1300" dirty="0"/>
          </a:p>
        </p:txBody>
      </p:sp>
      <p:graphicFrame>
        <p:nvGraphicFramePr>
          <p:cNvPr id="11" name="Chart 0"/>
          <p:cNvGraphicFramePr/>
          <p:nvPr/>
        </p:nvGraphicFramePr>
        <p:xfrm>
          <a:off x="5120640" y="1600200"/>
          <a:ext cx="6492240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card"/>
          <p:cNvSpPr/>
          <p:nvPr/>
        </p:nvSpPr>
        <p:spPr>
          <a:xfrm>
            <a:off x="5120640" y="5669280"/>
            <a:ext cx="649224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5303520" y="5733288"/>
            <a:ext cx="6217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Circana: notebook PCs are the single largest growth contributor in 2026, about +$1.7B.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1 · THE CONSUMER ELECTRONICS BUSINESS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Electronics retail keeps about 4 cents of every dollar. The rest of the profit is around the box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Sources: Best Buy FY26 results (8-K, Mar 3 2026) and FY26 10-K; Best Buy Q2 FY27 earnings call, Aug 27 2026.</a:t>
            </a:r>
            <a:endParaRPr lang="en-US" sz="10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411480" y="1600200"/>
          <a:ext cx="5394960" cy="187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48640" y="35204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5B6B78"/>
                </a:solidFill>
              </a:rPr>
              <a:t>$77.50 product cost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743200" y="3520440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4E8F96"/>
                </a:solidFill>
              </a:rPr>
              <a:t>$18.20 running costs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4572000" y="35204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27C2E"/>
                </a:solidFill>
              </a:rPr>
              <a:t>$4.30 profit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93192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FY26: revenue </a:t>
            </a:r>
            <a:r>
              <a:rPr lang="en-US" sz="1300" b="1" dirty="0">
                <a:solidFill>
                  <a:schemeClr val="accent3"/>
                </a:solidFill>
              </a:rPr>
              <a:t>$41.7B</a:t>
            </a:r>
            <a:r>
              <a:rPr lang="en-US" sz="1300" dirty="0">
                <a:solidFill>
                  <a:schemeClr val="accent3"/>
                </a:solidFill>
              </a:rPr>
              <a:t>, gross margin </a:t>
            </a:r>
            <a:r>
              <a:rPr lang="en-US" sz="1300" b="1" dirty="0">
                <a:solidFill>
                  <a:schemeClr val="accent3"/>
                </a:solidFill>
              </a:rPr>
              <a:t>22.5</a:t>
            </a:r>
            <a:r>
              <a:rPr lang="en-US" sz="1300" dirty="0">
                <a:solidFill>
                  <a:schemeClr val="accent3"/>
                </a:solidFill>
              </a:rPr>
              <a:t>%,</a:t>
            </a:r>
          </a:p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 adjusted operating margin </a:t>
            </a:r>
            <a:r>
              <a:rPr lang="en-US" sz="1300" b="1" dirty="0">
                <a:solidFill>
                  <a:schemeClr val="accent3"/>
                </a:solidFill>
              </a:rPr>
              <a:t>4.3%</a:t>
            </a:r>
            <a:r>
              <a:rPr lang="en-US" sz="1300" dirty="0">
                <a:solidFill>
                  <a:schemeClr val="accent3"/>
                </a:solidFill>
              </a:rPr>
              <a:t>, net earnings </a:t>
            </a:r>
            <a:r>
              <a:rPr lang="en-US" sz="1300" b="1" dirty="0">
                <a:solidFill>
                  <a:schemeClr val="accent3"/>
                </a:solidFill>
              </a:rPr>
              <a:t>$1.07B</a:t>
            </a:r>
            <a:r>
              <a:rPr lang="en-US" sz="1300" dirty="0">
                <a:solidFill>
                  <a:schemeClr val="accent3"/>
                </a:solidFill>
              </a:rPr>
              <a:t>.</a:t>
            </a:r>
            <a:endParaRPr lang="en-US" sz="1300" dirty="0"/>
          </a:p>
        </p:txBody>
      </p:sp>
      <p:sp>
        <p:nvSpPr>
          <p:cNvPr id="10" name="card"/>
          <p:cNvSpPr/>
          <p:nvPr/>
        </p:nvSpPr>
        <p:spPr>
          <a:xfrm>
            <a:off x="548640" y="4617720"/>
            <a:ext cx="5120640" cy="1463040"/>
          </a:xfrm>
          <a:prstGeom prst="roundRect">
            <a:avLst>
              <a:gd name="adj" fmla="val 5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822960" y="475488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box brings the customer in. The margin is in everything sold around it.</a:t>
            </a:r>
            <a:endParaRPr lang="en-US" sz="1900" dirty="0"/>
          </a:p>
        </p:txBody>
      </p:sp>
      <p:sp>
        <p:nvSpPr>
          <p:cNvPr id="12" name="card"/>
          <p:cNvSpPr/>
          <p:nvPr/>
        </p:nvSpPr>
        <p:spPr>
          <a:xfrm>
            <a:off x="6126480" y="1645920"/>
            <a:ext cx="548640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6355080" y="1737360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Brand funding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8046720" y="1737360"/>
            <a:ext cx="3429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Vendors reimburse markdowns and sales incentives</a:t>
            </a:r>
            <a:endParaRPr lang="en-US" sz="1300" dirty="0"/>
          </a:p>
        </p:txBody>
      </p:sp>
      <p:sp>
        <p:nvSpPr>
          <p:cNvPr id="15" name="card"/>
          <p:cNvSpPr/>
          <p:nvPr/>
        </p:nvSpPr>
        <p:spPr>
          <a:xfrm>
            <a:off x="6126480" y="2532888"/>
            <a:ext cx="548640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Text 13"/>
          <p:cNvSpPr txBox="1"/>
          <p:nvPr/>
        </p:nvSpPr>
        <p:spPr>
          <a:xfrm>
            <a:off x="6355080" y="2624328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Services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8046720" y="2624328"/>
            <a:ext cx="3429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$2.47B </a:t>
            </a:r>
            <a:r>
              <a:rPr lang="en-US" sz="1300" dirty="0">
                <a:solidFill>
                  <a:schemeClr val="tx1"/>
                </a:solidFill>
              </a:rPr>
              <a:t>US services revenue in FY26; </a:t>
            </a:r>
            <a:r>
              <a:rPr lang="en-US" sz="1300" b="1" dirty="0">
                <a:solidFill>
                  <a:schemeClr val="tx1"/>
                </a:solidFill>
              </a:rPr>
              <a:t>9%</a:t>
            </a:r>
            <a:r>
              <a:rPr lang="en-US" sz="1300" dirty="0">
                <a:solidFill>
                  <a:schemeClr val="tx1"/>
                </a:solidFill>
              </a:rPr>
              <a:t> of US revenue in Q2 FY27</a:t>
            </a:r>
            <a:endParaRPr lang="en-US" sz="1300" dirty="0"/>
          </a:p>
        </p:txBody>
      </p:sp>
      <p:sp>
        <p:nvSpPr>
          <p:cNvPr id="18" name="card"/>
          <p:cNvSpPr/>
          <p:nvPr/>
        </p:nvSpPr>
        <p:spPr>
          <a:xfrm>
            <a:off x="6126480" y="3419856"/>
            <a:ext cx="548640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9" name="Text 16"/>
          <p:cNvSpPr txBox="1"/>
          <p:nvPr/>
        </p:nvSpPr>
        <p:spPr>
          <a:xfrm>
            <a:off x="6355080" y="3511296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Paid membership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8046720" y="3511296"/>
            <a:ext cx="3429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Just over 8M paid members in Feb 2026, aiming for 9M by year-end</a:t>
            </a:r>
            <a:endParaRPr lang="en-US" sz="1300" dirty="0"/>
          </a:p>
        </p:txBody>
      </p:sp>
      <p:sp>
        <p:nvSpPr>
          <p:cNvPr id="21" name="card"/>
          <p:cNvSpPr/>
          <p:nvPr/>
        </p:nvSpPr>
        <p:spPr>
          <a:xfrm>
            <a:off x="6126480" y="4306824"/>
            <a:ext cx="548640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2" name="Text 19"/>
          <p:cNvSpPr txBox="1"/>
          <p:nvPr/>
        </p:nvSpPr>
        <p:spPr>
          <a:xfrm>
            <a:off x="6355080" y="4398264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Advertising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8046720" y="4398264"/>
            <a:ext cx="3429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Best Buy Ads: </a:t>
            </a:r>
            <a:r>
              <a:rPr lang="en-US" sz="1300" b="1" dirty="0">
                <a:solidFill>
                  <a:schemeClr val="tx1"/>
                </a:solidFill>
              </a:rPr>
              <a:t>$900M </a:t>
            </a:r>
            <a:r>
              <a:rPr lang="en-US" sz="1300" dirty="0">
                <a:solidFill>
                  <a:schemeClr val="tx1"/>
                </a:solidFill>
              </a:rPr>
              <a:t>collected last year, targeting +10%</a:t>
            </a:r>
            <a:endParaRPr lang="en-US" sz="1300" dirty="0"/>
          </a:p>
        </p:txBody>
      </p:sp>
      <p:sp>
        <p:nvSpPr>
          <p:cNvPr id="24" name="card"/>
          <p:cNvSpPr/>
          <p:nvPr/>
        </p:nvSpPr>
        <p:spPr>
          <a:xfrm>
            <a:off x="6126480" y="5193792"/>
            <a:ext cx="548640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5" name="Text 22"/>
          <p:cNvSpPr txBox="1"/>
          <p:nvPr/>
        </p:nvSpPr>
        <p:spPr>
          <a:xfrm>
            <a:off x="6355080" y="52852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Credit card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8046720" y="5285232"/>
            <a:ext cx="3429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~25% of US revenue on Best Buy cards; profit share ≈ 1.2% of US revenue</a:t>
            </a:r>
            <a:endParaRPr lang="en-US" sz="13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2 · BEST BUY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Buy: national scale, led by computers and phones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Sources: Best Buy FY26 10-K and 8-K; Q2 FY27 results (13 weeks ended Aug 1 2026). Photo: Best Buy corporate press kit.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$41.7B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04288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FY26 revenue; FY27 guidance raised to $42.3 to 42.8B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840480" y="16459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886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3840480" y="2304288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Best Buy stores in the US (926 US locations in total)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10896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34.4%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767328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of US revenue online in FY26 ($13.2B)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840480" y="310896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46%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3840480" y="3767328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of US revenue from computing and mobile phones (Q2 FY27)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457200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22.6%</a:t>
            </a:r>
            <a:endParaRPr lang="en-US" sz="36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230368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US gross margin in FY26; 24.0% in Q2 FY27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840480" y="457200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~82,000</a:t>
            </a:r>
            <a:endParaRPr lang="en-US" sz="3600" dirty="0"/>
          </a:p>
        </p:txBody>
      </p:sp>
      <p:sp>
        <p:nvSpPr>
          <p:cNvPr id="16" name="Text 14"/>
          <p:cNvSpPr txBox="1"/>
          <p:nvPr/>
        </p:nvSpPr>
        <p:spPr>
          <a:xfrm>
            <a:off x="3840480" y="5230368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employees in the US and Canada</a:t>
            </a:r>
            <a:endParaRPr lang="en-US" sz="1300" dirty="0"/>
          </a:p>
        </p:txBody>
      </p:sp>
      <p:pic>
        <p:nvPicPr>
          <p:cNvPr id="17" name="photo" descr="/home/claude/work/un/ppt/media/image12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15200" y="1645920"/>
            <a:ext cx="4297680" cy="3246120"/>
          </a:xfrm>
          <a:prstGeom prst="rect">
            <a:avLst/>
          </a:prstGeom>
        </p:spPr>
      </p:pic>
      <p:sp>
        <p:nvSpPr>
          <p:cNvPr id="18" name="card"/>
          <p:cNvSpPr/>
          <p:nvPr/>
        </p:nvSpPr>
        <p:spPr>
          <a:xfrm>
            <a:off x="7315200" y="5029200"/>
            <a:ext cx="429768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9" name="Text 16"/>
          <p:cNvSpPr txBox="1"/>
          <p:nvPr/>
        </p:nvSpPr>
        <p:spPr>
          <a:xfrm>
            <a:off x="7498080" y="512064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Momentum: comparable sales increase 4.1% in Q2 FY27, led by computing and phones (6.8%)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2 · BEST BUY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Buy runs six profit engines. Company X can use three of them now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Sources: Best Buy 10-K FY26; Q2 FY27 call; bestbuy.com price-match and membership pages, checked Oct 16 2026.</a:t>
            </a:r>
            <a:endParaRPr lang="en-US" sz="1000" dirty="0"/>
          </a:p>
        </p:txBody>
      </p:sp>
      <p:sp>
        <p:nvSpPr>
          <p:cNvPr id="5" name="card"/>
          <p:cNvSpPr/>
          <p:nvPr/>
        </p:nvSpPr>
        <p:spPr>
          <a:xfrm>
            <a:off x="548640" y="1645920"/>
            <a:ext cx="3547872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6" name="tag"/>
          <p:cNvSpPr/>
          <p:nvPr/>
        </p:nvSpPr>
        <p:spPr>
          <a:xfrm>
            <a:off x="777240" y="1874520"/>
            <a:ext cx="960120" cy="310896"/>
          </a:xfrm>
          <a:prstGeom prst="roundRect">
            <a:avLst>
              <a:gd name="adj" fmla="val 23529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77240" y="187452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NOW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30428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sales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68833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Buy from brands, resell with a thin margin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1546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Company X: Samsung sold by Company X (1P)</a:t>
            </a:r>
            <a:endParaRPr lang="en-US" sz="1300" dirty="0"/>
          </a:p>
        </p:txBody>
      </p:sp>
      <p:sp>
        <p:nvSpPr>
          <p:cNvPr id="11" name="card"/>
          <p:cNvSpPr/>
          <p:nvPr/>
        </p:nvSpPr>
        <p:spPr>
          <a:xfrm>
            <a:off x="4279392" y="1645920"/>
            <a:ext cx="3547872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tag"/>
          <p:cNvSpPr/>
          <p:nvPr/>
        </p:nvSpPr>
        <p:spPr>
          <a:xfrm>
            <a:off x="4507992" y="1874520"/>
            <a:ext cx="960120" cy="310896"/>
          </a:xfrm>
          <a:prstGeom prst="roundRect">
            <a:avLst>
              <a:gd name="adj" fmla="val 23529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4507992" y="187452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NOW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507992" y="230428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Marketplace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4507992" y="268833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Curated third-party sellers since Aug 2025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4507992" y="31546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Company X: Company X already runs one</a:t>
            </a:r>
            <a:endParaRPr lang="en-US" sz="1300" dirty="0"/>
          </a:p>
        </p:txBody>
      </p:sp>
      <p:sp>
        <p:nvSpPr>
          <p:cNvPr id="17" name="card"/>
          <p:cNvSpPr/>
          <p:nvPr/>
        </p:nvSpPr>
        <p:spPr>
          <a:xfrm>
            <a:off x="8010144" y="1645920"/>
            <a:ext cx="3547872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tag"/>
          <p:cNvSpPr/>
          <p:nvPr/>
        </p:nvSpPr>
        <p:spPr>
          <a:xfrm>
            <a:off x="8238744" y="1874520"/>
            <a:ext cx="960120" cy="310896"/>
          </a:xfrm>
          <a:prstGeom prst="roundRect">
            <a:avLst>
              <a:gd name="adj" fmla="val 23529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8238744" y="187452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NOW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8238744" y="230428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 discipline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8238744" y="268833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Price match on identical new items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8238744" y="31546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Company X: Check rival prices before every buy</a:t>
            </a:r>
            <a:endParaRPr lang="en-US" sz="1300" dirty="0"/>
          </a:p>
        </p:txBody>
      </p:sp>
      <p:sp>
        <p:nvSpPr>
          <p:cNvPr id="23" name="card"/>
          <p:cNvSpPr/>
          <p:nvPr/>
        </p:nvSpPr>
        <p:spPr>
          <a:xfrm>
            <a:off x="548640" y="3931920"/>
            <a:ext cx="3547872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tag"/>
          <p:cNvSpPr/>
          <p:nvPr/>
        </p:nvSpPr>
        <p:spPr>
          <a:xfrm>
            <a:off x="777240" y="4160520"/>
            <a:ext cx="960120" cy="310896"/>
          </a:xfrm>
          <a:prstGeom prst="roundRect">
            <a:avLst>
              <a:gd name="adj" fmla="val 23529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77240" y="416052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LATER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459028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Advertising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777240" y="497433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Brands pay for placement: Best Buy Ads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777240" y="54406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Company X: Sponsored listings once traffic exists</a:t>
            </a:r>
            <a:endParaRPr lang="en-US" sz="1300" dirty="0"/>
          </a:p>
        </p:txBody>
      </p:sp>
      <p:sp>
        <p:nvSpPr>
          <p:cNvPr id="29" name="card"/>
          <p:cNvSpPr/>
          <p:nvPr/>
        </p:nvSpPr>
        <p:spPr>
          <a:xfrm>
            <a:off x="4279392" y="3931920"/>
            <a:ext cx="3547872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30" name="tag"/>
          <p:cNvSpPr/>
          <p:nvPr/>
        </p:nvSpPr>
        <p:spPr>
          <a:xfrm>
            <a:off x="4507992" y="4160520"/>
            <a:ext cx="960120" cy="310896"/>
          </a:xfrm>
          <a:prstGeom prst="roundRect">
            <a:avLst>
              <a:gd name="adj" fmla="val 23529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4507992" y="416052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LATER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4507992" y="459028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Membership</a:t>
            </a:r>
            <a:endParaRPr lang="en-US" sz="1800" dirty="0"/>
          </a:p>
        </p:txBody>
      </p:sp>
      <p:sp>
        <p:nvSpPr>
          <p:cNvPr id="33" name="Text 31"/>
          <p:cNvSpPr txBox="1"/>
          <p:nvPr/>
        </p:nvSpPr>
        <p:spPr>
          <a:xfrm>
            <a:off x="4507992" y="497433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Plus $29.99 / Total $199.99 a year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4507992" y="54406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Company X: Start with a free email club</a:t>
            </a:r>
            <a:endParaRPr lang="en-US" sz="1300" dirty="0"/>
          </a:p>
        </p:txBody>
      </p:sp>
      <p:sp>
        <p:nvSpPr>
          <p:cNvPr id="35" name="card"/>
          <p:cNvSpPr/>
          <p:nvPr/>
        </p:nvSpPr>
        <p:spPr>
          <a:xfrm>
            <a:off x="8010144" y="3931920"/>
            <a:ext cx="3547872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36" name="tag"/>
          <p:cNvSpPr/>
          <p:nvPr/>
        </p:nvSpPr>
        <p:spPr>
          <a:xfrm>
            <a:off x="8238744" y="4160520"/>
            <a:ext cx="960120" cy="310896"/>
          </a:xfrm>
          <a:prstGeom prst="roundRect">
            <a:avLst>
              <a:gd name="adj" fmla="val 23529"/>
            </a:avLst>
          </a:prstGeom>
          <a:solidFill>
            <a:schemeClr val="accent3"/>
          </a:solidFill>
          <a:ln/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8238744" y="416052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NOT YET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8238744" y="459028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Services</a:t>
            </a:r>
            <a:endParaRPr lang="en-US" sz="1800" dirty="0"/>
          </a:p>
        </p:txBody>
      </p:sp>
      <p:sp>
        <p:nvSpPr>
          <p:cNvPr id="39" name="Text 37"/>
          <p:cNvSpPr txBox="1"/>
          <p:nvPr/>
        </p:nvSpPr>
        <p:spPr>
          <a:xfrm>
            <a:off x="8238744" y="497433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Geek Squad repair, setup, protection</a:t>
            </a:r>
            <a:endParaRPr lang="en-US" sz="1300" dirty="0"/>
          </a:p>
        </p:txBody>
      </p:sp>
      <p:sp>
        <p:nvSpPr>
          <p:cNvPr id="40" name="Text 38"/>
          <p:cNvSpPr txBox="1"/>
          <p:nvPr/>
        </p:nvSpPr>
        <p:spPr>
          <a:xfrm>
            <a:off x="8238744" y="54406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Company X: Needs staff and partners we don’t have</a:t>
            </a:r>
            <a:endParaRPr lang="en-US" sz="1300" dirty="0"/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2 · BEST BUY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Buy is now building what Company X already has: a curated marketplace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Sources: Best Buy Q2 FY27 call (Aug 27 2026); published seller fee schedules for Amazon, Walmart, Newegg and eBay (checked Oct 15 2026).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$300M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59152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Best Buy marketplace sales (GMV) in Q2 FY27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06324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$1.3B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776472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Marketplace GMV Best Buy expects for FY27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526280"/>
            <a:ext cx="4206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Relaunched </a:t>
            </a:r>
            <a:r>
              <a:rPr lang="en-US" sz="1400" b="1" dirty="0">
                <a:solidFill>
                  <a:schemeClr val="tx1"/>
                </a:solidFill>
              </a:rPr>
              <a:t>Aug 2025</a:t>
            </a:r>
            <a:r>
              <a:rPr lang="en-US" sz="1400" dirty="0">
                <a:solidFill>
                  <a:schemeClr val="tx1"/>
                </a:solidFill>
              </a:rPr>
              <a:t>, curated: sellers apply and are vetted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Adding </a:t>
            </a:r>
            <a:r>
              <a:rPr lang="en-US" sz="1400" b="1" dirty="0">
                <a:solidFill>
                  <a:schemeClr val="tx1"/>
                </a:solidFill>
              </a:rPr>
              <a:t>international sellers </a:t>
            </a:r>
            <a:r>
              <a:rPr lang="en-US" sz="1400" dirty="0">
                <a:solidFill>
                  <a:schemeClr val="tx1"/>
                </a:solidFill>
              </a:rPr>
              <a:t>this quarter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Marketplace and Ads lifted Best Buy’s gross margin</a:t>
            </a:r>
            <a:endParaRPr lang="en-US" sz="1400" dirty="0"/>
          </a:p>
        </p:txBody>
      </p:sp>
      <p:graphicFrame>
        <p:nvGraphicFramePr>
          <p:cNvPr id="10" name="Chart 0"/>
          <p:cNvGraphicFramePr/>
          <p:nvPr/>
        </p:nvGraphicFramePr>
        <p:xfrm>
          <a:off x="5120640" y="1600200"/>
          <a:ext cx="6492240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rd"/>
          <p:cNvSpPr/>
          <p:nvPr/>
        </p:nvSpPr>
        <p:spPr>
          <a:xfrm>
            <a:off x="5120640" y="5029200"/>
            <a:ext cx="6492240" cy="1143000"/>
          </a:xfrm>
          <a:prstGeom prst="roundRect">
            <a:avLst>
              <a:gd name="adj" fmla="val 64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5349240" y="5120640"/>
            <a:ext cx="6035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</a:rPr>
              <a:t>At an assumed 6%, Company X’s fee would be the lowest. The limit is not what sellers pay; it is how many shoppers we bring.</a:t>
            </a:r>
            <a:r>
              <a:rPr lang="en-US" sz="1600" b="1" dirty="0">
                <a:solidFill>
                  <a:schemeClr val="accent2"/>
                </a:solidFill>
              </a:rPr>
              <a:t/>
            </a:r>
            <a:r>
              <a:rPr lang="en-US" sz="1600" b="1" dirty="0">
                <a:solidFill>
                  <a:schemeClr val="bg1"/>
                </a:solidFill>
              </a:rPr>
              <a:t/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3 · P.C. RICHARD &amp; SON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P.C. Richard: regional, family-run, and built on service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Sources: pcrichard.com history, memberships and price-guarantee pages (checked Oct 16–17 2026); ECDB pcrichard.com estimate; Wikipedia. Photo: P.C. Richard history page.</a:t>
            </a:r>
            <a:endParaRPr lang="en-US" sz="1000" dirty="0"/>
          </a:p>
        </p:txBody>
      </p:sp>
      <p:pic>
        <p:nvPicPr>
          <p:cNvPr id="5" name="photo" descr="/home/claude/work/un/ppt/media/image13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645920"/>
            <a:ext cx="5486400" cy="20116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862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1909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4343400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Hardware store in Bensonhurst, Brooklyn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2423160" y="38862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1920s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2423160" y="4343400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Becomes an appliance retailer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297680" y="38862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  <a:endParaRPr lang="en-US" sz="2400" dirty="0"/>
          </a:p>
        </p:txBody>
      </p:sp>
      <p:sp>
        <p:nvSpPr>
          <p:cNvPr id="11" name="Text 8"/>
          <p:cNvSpPr txBox="1"/>
          <p:nvPr/>
        </p:nvSpPr>
        <p:spPr>
          <a:xfrm>
            <a:off x="4297680" y="4343400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4th generation; CEO Gregg Richard</a:t>
            </a:r>
            <a:endParaRPr lang="en-US" sz="1300" dirty="0"/>
          </a:p>
        </p:txBody>
      </p:sp>
      <p:sp>
        <p:nvSpPr>
          <p:cNvPr id="12" name="card"/>
          <p:cNvSpPr/>
          <p:nvPr/>
        </p:nvSpPr>
        <p:spPr>
          <a:xfrm>
            <a:off x="548640" y="5120640"/>
            <a:ext cx="5486400" cy="1051560"/>
          </a:xfrm>
          <a:prstGeom prst="roundRect">
            <a:avLst>
              <a:gd name="adj" fmla="val 6957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77240" y="521208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</a:rPr>
              <a:t>Motto: “We Service What We Sell.” Service department since 1935.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6492240" y="16459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</a:t>
            </a:r>
            <a:endParaRPr lang="en-US" sz="2400" dirty="0"/>
          </a:p>
        </p:txBody>
      </p:sp>
      <p:sp>
        <p:nvSpPr>
          <p:cNvPr id="15" name="Text 12"/>
          <p:cNvSpPr txBox="1"/>
          <p:nvPr/>
        </p:nvSpPr>
        <p:spPr>
          <a:xfrm>
            <a:off x="8133806" y="1552194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Showrooms</a:t>
            </a:r>
            <a:r>
              <a:rPr lang="en-US" sz="1400" dirty="0">
                <a:solidFill>
                  <a:schemeClr val="tx1"/>
                </a:solidFill>
              </a:rPr>
              <a:t> in NY, NJ, CT and PA </a:t>
            </a:r>
            <a:r>
              <a:rPr lang="en-US" sz="1400" b="1" dirty="0">
                <a:solidFill>
                  <a:schemeClr val="tx1"/>
                </a:solidFill>
              </a:rPr>
              <a:t>(4 in Manhattan)</a:t>
            </a:r>
            <a:endParaRPr lang="en-US" sz="1400" b="1" dirty="0"/>
          </a:p>
        </p:txBody>
      </p:sp>
      <p:sp>
        <p:nvSpPr>
          <p:cNvPr id="16" name="Text 13"/>
          <p:cNvSpPr txBox="1"/>
          <p:nvPr/>
        </p:nvSpPr>
        <p:spPr>
          <a:xfrm>
            <a:off x="6492240" y="2551176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+ 2</a:t>
            </a:r>
            <a:endParaRPr lang="en-US" sz="2400" dirty="0"/>
          </a:p>
        </p:txBody>
      </p:sp>
      <p:sp>
        <p:nvSpPr>
          <p:cNvPr id="17" name="Text 14"/>
          <p:cNvSpPr txBox="1"/>
          <p:nvPr/>
        </p:nvSpPr>
        <p:spPr>
          <a:xfrm>
            <a:off x="8168640" y="244602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Distribution</a:t>
            </a:r>
            <a:r>
              <a:rPr lang="en-US" sz="1300" dirty="0">
                <a:solidFill>
                  <a:schemeClr val="tx1"/>
                </a:solidFill>
              </a:rPr>
              <a:t> centers + </a:t>
            </a:r>
            <a:r>
              <a:rPr lang="en-US" sz="1300" b="1" dirty="0">
                <a:solidFill>
                  <a:schemeClr val="tx1"/>
                </a:solidFill>
              </a:rPr>
              <a:t>service </a:t>
            </a:r>
            <a:r>
              <a:rPr lang="en-US" sz="1300" dirty="0">
                <a:solidFill>
                  <a:schemeClr val="tx1"/>
                </a:solidFill>
              </a:rPr>
              <a:t>centers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6492240" y="3456432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</a:t>
            </a:r>
            <a:endParaRPr lang="en-US" sz="2400" dirty="0"/>
          </a:p>
        </p:txBody>
      </p:sp>
      <p:sp>
        <p:nvSpPr>
          <p:cNvPr id="19" name="Text 16"/>
          <p:cNvSpPr txBox="1"/>
          <p:nvPr/>
        </p:nvSpPr>
        <p:spPr>
          <a:xfrm>
            <a:off x="8138160" y="3456432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Generations+ club: </a:t>
            </a:r>
            <a:r>
              <a:rPr lang="en-US" sz="1300" dirty="0">
                <a:solidFill>
                  <a:schemeClr val="tx1"/>
                </a:solidFill>
              </a:rPr>
              <a:t>member prices, free same-day delivery on select items, up to </a:t>
            </a:r>
            <a:r>
              <a:rPr lang="en-US" sz="1300" b="1" dirty="0">
                <a:solidFill>
                  <a:schemeClr val="tx1"/>
                </a:solidFill>
              </a:rPr>
              <a:t>$150 yearly gift</a:t>
            </a:r>
            <a:endParaRPr lang="en-US" sz="1300" b="1" dirty="0"/>
          </a:p>
        </p:txBody>
      </p:sp>
      <p:sp>
        <p:nvSpPr>
          <p:cNvPr id="20" name="Text 17"/>
          <p:cNvSpPr txBox="1"/>
          <p:nvPr/>
        </p:nvSpPr>
        <p:spPr>
          <a:xfrm>
            <a:off x="6492240" y="436168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days</a:t>
            </a:r>
            <a:endParaRPr lang="en-US" sz="2400" dirty="0"/>
          </a:p>
        </p:txBody>
      </p:sp>
      <p:sp>
        <p:nvSpPr>
          <p:cNvPr id="21" name="Text 18"/>
          <p:cNvSpPr txBox="1"/>
          <p:nvPr/>
        </p:nvSpPr>
        <p:spPr>
          <a:xfrm>
            <a:off x="8138160" y="4361688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low-price </a:t>
            </a:r>
            <a:r>
              <a:rPr lang="en-US" sz="1400" b="1" dirty="0">
                <a:solidFill>
                  <a:schemeClr val="tx1"/>
                </a:solidFill>
              </a:rPr>
              <a:t>guarantee</a:t>
            </a:r>
            <a:r>
              <a:rPr lang="en-US" sz="1300" b="1" dirty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chemeClr val="tx1"/>
                </a:solidFill>
              </a:rPr>
              <a:t>on identical in-stock items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6492240" y="5266944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$221M</a:t>
            </a:r>
            <a:endParaRPr lang="en-US" sz="2400" dirty="0"/>
          </a:p>
        </p:txBody>
      </p:sp>
      <p:sp>
        <p:nvSpPr>
          <p:cNvPr id="23" name="Text 20"/>
          <p:cNvSpPr txBox="1"/>
          <p:nvPr/>
        </p:nvSpPr>
        <p:spPr>
          <a:xfrm>
            <a:off x="8138160" y="5266944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pcrichard.com </a:t>
            </a:r>
            <a:r>
              <a:rPr lang="en-US" sz="1300" dirty="0">
                <a:solidFill>
                  <a:schemeClr val="tx1"/>
                </a:solidFill>
              </a:rPr>
              <a:t>online sales in 2025, up 25 - 30% (estimate)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3 · BEST BUY VS P.C. RICHARD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models, two lessons for Company X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Sources: company filings and published policies, checked Oct 16 2026. P.C. Richard online figure is an ECDB estimate; returns have product exclusions.</a:t>
            </a:r>
            <a:endParaRPr lang="en-US" sz="1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608903"/>
              </p:ext>
            </p:extLst>
          </p:nvPr>
        </p:nvGraphicFramePr>
        <p:xfrm>
          <a:off x="548640" y="1554480"/>
          <a:ext cx="11064240" cy="4279392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2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4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9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Buy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9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P.C. Richard &amp; Son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9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National</a:t>
                      </a: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: 886 stores, plus bestbuy.com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States</a:t>
                      </a: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: about 65 showrooms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Leads with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Computers and phones (</a:t>
                      </a:r>
                      <a:r>
                        <a:rPr lang="en-US" sz="1300" b="1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46%</a:t>
                      </a: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of US sales)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Appliances and TVs</a:t>
                      </a: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delivered and installed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Membership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Paid: Plus $29.99, Total </a:t>
                      </a:r>
                      <a:r>
                        <a:rPr lang="en-US" sz="1300" b="1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$199.99 </a:t>
                      </a: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year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Free: </a:t>
                      </a: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Generations+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Service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Geek Squad</a:t>
                      </a: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protection plans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Own service centers</a:t>
                      </a: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; repairs what it sells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Price promise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Matches identical new in-stock items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30-day</a:t>
                      </a: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low price guarantee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Returns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days on most items; </a:t>
                      </a:r>
                      <a:r>
                        <a:rPr lang="en-US" sz="1300" b="1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 for members</a:t>
                      </a:r>
                      <a:endParaRPr lang="en-US" sz="13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days, factory-sealed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Online sales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$13.2B </a:t>
                      </a: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(34.4% of US sales)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</a:t>
                      </a:r>
                      <a:r>
                        <a:rPr lang="en-US" sz="1300" b="1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$221M </a:t>
                      </a: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(Estimate)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Lesson for Company X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47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Make the offer easy to compare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47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Make 1 person accountable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4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3 · STORE VISITS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visited three stores on Sunday, October 18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Photos taken by me on Oct 18 2026. Prices are Best Buy shelf tags that day, before tax.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  <p:pic>
        <p:nvPicPr>
          <p:cNvPr id="26" name="visit-photo" descr="pcr_atlantic_ext.jpg"/>
          <p:cNvPicPr>
            <a:picLocks noChangeAspect="1"/>
          </p:cNvPicPr>
          <p:nvPr/>
        </p:nvPicPr>
        <p:blipFill>
          <a:blip r:embed="rId3"/>
          <a:srcRect t="37000" b="13000"/>
          <a:stretch>
            <a:fillRect/>
          </a:stretch>
        </p:blipFill>
        <p:spPr>
          <a:xfrm>
            <a:off x="548640" y="1572768"/>
            <a:ext cx="2743200" cy="18288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48640" y="3456432"/>
            <a:ext cx="274320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1">
                <a:solidFill>
                  <a:srgbClr val="1A1F24"/>
                </a:solidFill>
                <a:latin typeface="Calibri"/>
              </a:rPr>
              <a:t>P.C. Richard, 590 Atlantic Ave</a:t>
            </a:r>
          </a:p>
        </p:txBody>
      </p:sp>
      <p:pic>
        <p:nvPicPr>
          <p:cNvPr id="28" name="visit-photo" descr="bb_laptop_selfie.jpg"/>
          <p:cNvPicPr>
            <a:picLocks noChangeAspect="1"/>
          </p:cNvPicPr>
          <p:nvPr/>
        </p:nvPicPr>
        <p:blipFill>
          <a:blip r:embed="rId4"/>
          <a:srcRect l="15684" t="54842" r="31684" b="18842"/>
          <a:stretch>
            <a:fillRect/>
          </a:stretch>
        </p:blipFill>
        <p:spPr>
          <a:xfrm>
            <a:off x="3429000" y="1572768"/>
            <a:ext cx="2743200" cy="18288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429000" y="3456432"/>
            <a:ext cx="274320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1">
                <a:solidFill>
                  <a:srgbClr val="1A1F24"/>
                </a:solidFill>
                <a:latin typeface="Calibri"/>
              </a:rPr>
              <a:t>Best Buy: me, in the demo laptop’s camera</a:t>
            </a:r>
          </a:p>
        </p:txBody>
      </p:sp>
      <p:pic>
        <p:nvPicPr>
          <p:cNvPr id="30" name="visit-photo" descr="airpods_tags.jpg"/>
          <p:cNvPicPr>
            <a:picLocks noChangeAspect="1"/>
          </p:cNvPicPr>
          <p:nvPr/>
        </p:nvPicPr>
        <p:blipFill>
          <a:blip r:embed="rId5"/>
          <a:srcRect l="10000" t="52000" r="10000" b="8000"/>
          <a:stretch>
            <a:fillRect/>
          </a:stretch>
        </p:blipFill>
        <p:spPr>
          <a:xfrm>
            <a:off x="548640" y="3858768"/>
            <a:ext cx="2743200" cy="18288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48640" y="5742431"/>
            <a:ext cx="274320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1">
                <a:solidFill>
                  <a:srgbClr val="1A1F24"/>
                </a:solidFill>
                <a:latin typeface="Calibri"/>
              </a:rPr>
              <a:t>AirPods, both marked down $50–60</a:t>
            </a:r>
          </a:p>
        </p:txBody>
      </p:sp>
      <p:pic>
        <p:nvPicPr>
          <p:cNvPr id="32" name="visit-photo" descr="bb_laptops_tags.jpg"/>
          <p:cNvPicPr>
            <a:picLocks noChangeAspect="1"/>
          </p:cNvPicPr>
          <p:nvPr/>
        </p:nvPicPr>
        <p:blipFill>
          <a:blip r:embed="rId6"/>
          <a:srcRect l="5000" t="28889" r="15000"/>
          <a:stretch>
            <a:fillRect/>
          </a:stretch>
        </p:blipFill>
        <p:spPr>
          <a:xfrm>
            <a:off x="3429000" y="3858768"/>
            <a:ext cx="2743200" cy="18288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429000" y="5742431"/>
            <a:ext cx="274320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1">
                <a:solidFill>
                  <a:srgbClr val="1A1F24"/>
                </a:solidFill>
                <a:latin typeface="Calibri"/>
              </a:rPr>
              <a:t>A monthly price on every laptop tag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55080" y="1572768"/>
            <a:ext cx="5257799" cy="1143000"/>
          </a:xfrm>
          <a:prstGeom prst="roundRect">
            <a:avLst>
              <a:gd name="adj" fmla="val 4000"/>
            </a:avLst>
          </a:prstGeom>
          <a:solidFill>
            <a:srgbClr val="1229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583680" y="1673352"/>
            <a:ext cx="480059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00" b="1">
                <a:solidFill>
                  <a:srgbClr val="BFD9DC"/>
                </a:solidFill>
                <a:latin typeface="Calibri"/>
              </a:rPr>
              <a:t>STORES VISITED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83680" y="1920240"/>
            <a:ext cx="4800599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300" b="1">
                <a:solidFill>
                  <a:srgbClr val="FFFFFF"/>
                </a:solidFill>
                <a:latin typeface="Calibri"/>
              </a:rPr>
              <a:t>P.C. Richard  </a:t>
            </a:r>
            <a:r>
              <a:rPr sz="1300" b="0">
                <a:solidFill>
                  <a:srgbClr val="BFD9DC"/>
                </a:solidFill>
                <a:latin typeface="Calibri"/>
              </a:rPr>
              <a:t>86th St, Bay Ridge</a:t>
            </a:r>
          </a:p>
          <a:p>
            <a:r>
              <a:rPr sz="1300" b="1">
                <a:solidFill>
                  <a:srgbClr val="FFFFFF"/>
                </a:solidFill>
                <a:latin typeface="Calibri"/>
              </a:rPr>
              <a:t>P.C. Richard  </a:t>
            </a:r>
            <a:r>
              <a:rPr sz="1300" b="0">
                <a:solidFill>
                  <a:srgbClr val="BFD9DC"/>
                </a:solidFill>
                <a:latin typeface="Calibri"/>
              </a:rPr>
              <a:t>590 Atlantic Ave</a:t>
            </a:r>
          </a:p>
          <a:p>
            <a:r>
              <a:rPr sz="1300" b="1">
                <a:solidFill>
                  <a:srgbClr val="FFFFFF"/>
                </a:solidFill>
                <a:latin typeface="Calibri"/>
              </a:rPr>
              <a:t>Best Buy  </a:t>
            </a:r>
            <a:r>
              <a:rPr sz="1300" b="0">
                <a:solidFill>
                  <a:srgbClr val="BFD9DC"/>
                </a:solidFill>
                <a:latin typeface="Calibri"/>
              </a:rPr>
              <a:t>625 Atlantic Ave (Atlantic Terminal)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55080" y="2834640"/>
            <a:ext cx="28346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1">
                <a:solidFill>
                  <a:srgbClr val="5B6B78"/>
                </a:solidFill>
                <a:latin typeface="Calibri"/>
              </a:rPr>
              <a:t>I saw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26880" y="283464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1">
                <a:solidFill>
                  <a:srgbClr val="00747F"/>
                </a:solidFill>
                <a:latin typeface="Calibri"/>
              </a:rPr>
              <a:t>So Company X should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55080" y="3127248"/>
            <a:ext cx="5257799" cy="676656"/>
          </a:xfrm>
          <a:prstGeom prst="roundRect">
            <a:avLst>
              <a:gd name="adj" fmla="val 4000"/>
            </a:avLst>
          </a:prstGeom>
          <a:solidFill>
            <a:srgbClr val="EEF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519672" y="3191256"/>
            <a:ext cx="278892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50" b="1">
                <a:solidFill>
                  <a:srgbClr val="1A1F24"/>
                </a:solidFill>
                <a:latin typeface="Calibri"/>
              </a:rPr>
              <a:t>Big markdowns already</a:t>
            </a:r>
          </a:p>
          <a:p>
            <a:r>
              <a:rPr sz="1050" b="0">
                <a:solidFill>
                  <a:srgbClr val="5B6B78"/>
                </a:solidFill>
                <a:latin typeface="Calibri"/>
              </a:rPr>
              <a:t>AirPods $50–60 below list; a laptop $150 off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3172968"/>
            <a:ext cx="2148839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200" b="1">
                <a:solidFill>
                  <a:srgbClr val="00747F"/>
                </a:solidFill>
                <a:latin typeface="Calibri"/>
              </a:rPr>
              <a:t>Sell bundles, not cheaper devices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355080" y="3886200"/>
            <a:ext cx="5257799" cy="676656"/>
          </a:xfrm>
          <a:prstGeom prst="roundRect">
            <a:avLst>
              <a:gd name="adj" fmla="val 4000"/>
            </a:avLst>
          </a:prstGeom>
          <a:solidFill>
            <a:srgbClr val="EEF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519672" y="3950208"/>
            <a:ext cx="278892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50" b="1">
                <a:solidFill>
                  <a:srgbClr val="1A1F24"/>
                </a:solidFill>
                <a:latin typeface="Calibri"/>
              </a:rPr>
              <a:t>Monthly payments on every tag</a:t>
            </a:r>
          </a:p>
          <a:p>
            <a:r>
              <a:rPr sz="1050" b="0">
                <a:solidFill>
                  <a:srgbClr val="5B6B78"/>
                </a:solidFill>
                <a:latin typeface="Calibri"/>
              </a:rPr>
              <a:t>$879.99 laptop = $73.34/mo on the Best Buy card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326880" y="3931920"/>
            <a:ext cx="2148839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200" b="1">
                <a:solidFill>
                  <a:srgbClr val="00747F"/>
                </a:solidFill>
                <a:latin typeface="Calibri"/>
              </a:rPr>
              <a:t>Offer pay-over-time if checkout allows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355080" y="4645152"/>
            <a:ext cx="5257799" cy="676656"/>
          </a:xfrm>
          <a:prstGeom prst="roundRect">
            <a:avLst>
              <a:gd name="adj" fmla="val 4000"/>
            </a:avLst>
          </a:prstGeom>
          <a:solidFill>
            <a:srgbClr val="EEF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519672" y="4709160"/>
            <a:ext cx="278892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50" b="1">
                <a:solidFill>
                  <a:srgbClr val="1A1F24"/>
                </a:solidFill>
                <a:latin typeface="Calibri"/>
              </a:rPr>
              <a:t>Membership on every demo screen</a:t>
            </a:r>
          </a:p>
          <a:p>
            <a:r>
              <a:rPr sz="1050" b="0">
                <a:solidFill>
                  <a:srgbClr val="5B6B78"/>
                </a:solidFill>
                <a:latin typeface="Calibri"/>
              </a:rPr>
              <a:t>“My Best Buy Total” and Microsoft 365 offers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326880" y="4690872"/>
            <a:ext cx="2148839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200" b="1">
                <a:solidFill>
                  <a:srgbClr val="00747F"/>
                </a:solidFill>
                <a:latin typeface="Calibri"/>
              </a:rPr>
              <a:t>Show bundles and add-ons on each page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55080" y="5404104"/>
            <a:ext cx="5257799" cy="676656"/>
          </a:xfrm>
          <a:prstGeom prst="roundRect">
            <a:avLst>
              <a:gd name="adj" fmla="val 4000"/>
            </a:avLst>
          </a:prstGeom>
          <a:solidFill>
            <a:srgbClr val="EEF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6519672" y="5468112"/>
            <a:ext cx="278892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50" b="1">
                <a:solidFill>
                  <a:srgbClr val="1A1F24"/>
                </a:solidFill>
                <a:latin typeface="Calibri"/>
              </a:rPr>
              <a:t>Busy stores, little help</a:t>
            </a:r>
          </a:p>
          <a:p>
            <a:r>
              <a:rPr sz="1050" b="0">
                <a:solidFill>
                  <a:srgbClr val="5B6B78"/>
                </a:solidFill>
                <a:latin typeface="Calibri"/>
              </a:rPr>
              <a:t>I mostly browsed without anyone stepping in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326880" y="5449824"/>
            <a:ext cx="2148839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200" b="1">
                <a:solidFill>
                  <a:srgbClr val="00747F"/>
                </a:solidFill>
                <a:latin typeface="Calibri"/>
              </a:rPr>
              <a:t>Fast human answers online: our edge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4 · THE PLAN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Company X can win: curated, clear and accountable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Sources: the company’s public pages, reviewed Oct 2026; author’s analysis. Company details generalized.</a:t>
            </a:r>
            <a:endParaRPr lang="en-US" sz="1000" dirty="0"/>
          </a:p>
        </p:txBody>
      </p:sp>
      <p:sp>
        <p:nvSpPr>
          <p:cNvPr id="5" name="card"/>
          <p:cNvSpPr/>
          <p:nvPr/>
        </p:nvSpPr>
        <p:spPr>
          <a:xfrm>
            <a:off x="548640" y="1600200"/>
            <a:ext cx="3749040" cy="3246120"/>
          </a:xfrm>
          <a:prstGeom prst="roundRect">
            <a:avLst>
              <a:gd name="adj" fmla="val 2254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17830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4"/>
                </a:solidFill>
              </a:rPr>
              <a:t>WHAT THE COMPANY ALREADY HAS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148840"/>
            <a:ext cx="32918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 live online marketplace with category shops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 low flat seller fee (6% assumed)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An electronics section with a few laptop listings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 very large catalog goal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 brand supply agreement under discussion (unverified)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663440" y="16002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compete on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205740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Next-day delivery everywhere</a:t>
            </a:r>
            <a:endParaRPr lang="en-US" sz="15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Store pickup and installation</a:t>
            </a:r>
            <a:endParaRPr lang="en-US" sz="15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The biggest catalog of devices</a:t>
            </a:r>
            <a:endParaRPr lang="en-US" sz="15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The lowest price on every model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8229600" y="160020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 on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8229600" y="2057400"/>
            <a:ext cx="33832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A focused Samsung selection</a:t>
            </a:r>
            <a:endParaRPr lang="en-US" sz="15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Seller, warranty, delivery and returns shown on every page</a:t>
            </a:r>
            <a:endParaRPr lang="en-US" sz="15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Useful bundles (earbuds + charger + case)</a:t>
            </a:r>
            <a:endParaRPr lang="en-US" sz="15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One named owner for every order</a:t>
            </a:r>
            <a:endParaRPr lang="en-US" sz="15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Buying decided by weekly data</a:t>
            </a:r>
            <a:endParaRPr lang="en-US" sz="1500" dirty="0"/>
          </a:p>
        </p:txBody>
      </p:sp>
      <p:sp>
        <p:nvSpPr>
          <p:cNvPr id="12" name="card"/>
          <p:cNvSpPr/>
          <p:nvPr/>
        </p:nvSpPr>
        <p:spPr>
          <a:xfrm>
            <a:off x="548640" y="5029200"/>
            <a:ext cx="1106424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77240" y="5074920"/>
            <a:ext cx="10607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</a:rPr>
              <a:t>A note on blanket discounts: with retail margins near 22% and profit near 4%, a blanket discount on devices would erase the profit. Use price on bundles and accessories, not flagship devices.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4 · THE PLAN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Electronics Shop: a focused head and a long tail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Distributor direct-ship needs a reseller account and resale certificates; terms vary by product. Photos: Samsung Newsroom product images, not Company X stock.</a:t>
            </a:r>
            <a:endParaRPr lang="en-US" sz="1000" dirty="0"/>
          </a:p>
        </p:txBody>
      </p:sp>
      <p:sp>
        <p:nvSpPr>
          <p:cNvPr id="5" name="card"/>
          <p:cNvSpPr/>
          <p:nvPr/>
        </p:nvSpPr>
        <p:spPr>
          <a:xfrm>
            <a:off x="548640" y="1600200"/>
            <a:ext cx="3547872" cy="4160520"/>
          </a:xfrm>
          <a:prstGeom prst="roundRect">
            <a:avLst>
              <a:gd name="adj" fmla="val 2062"/>
            </a:avLst>
          </a:prstGeom>
          <a:solidFill>
            <a:schemeClr val="bg2"/>
          </a:solidFill>
          <a:ln/>
        </p:spPr>
        <p:txBody>
          <a:bodyPr/>
          <a:p/>
        </p:txBody>
      </p:sp>
      <p:pic>
        <p:nvPicPr>
          <p:cNvPr id="6" name="photo" descr="/home/claude/work/un/ppt/media/image3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600200"/>
            <a:ext cx="3547872" cy="1828800"/>
          </a:xfrm>
          <a:prstGeom prst="rect">
            <a:avLst/>
          </a:prstGeom>
        </p:spPr>
      </p:pic>
      <p:sp>
        <p:nvSpPr>
          <p:cNvPr id="7" name="tag"/>
          <p:cNvSpPr/>
          <p:nvPr/>
        </p:nvSpPr>
        <p:spPr>
          <a:xfrm>
            <a:off x="777240" y="3611880"/>
            <a:ext cx="1737360" cy="310896"/>
          </a:xfrm>
          <a:prstGeom prst="roundRect">
            <a:avLst>
              <a:gd name="adj" fmla="val 23529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777240" y="361188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HEAD · LAUNCH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406908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Samsung, sold 1P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4526280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Galaxy Buds, Watch, Tab and chargers; a few Galaxy Book laptops where the quote works</a:t>
            </a:r>
            <a:endParaRPr lang="en-US" sz="1400" dirty="0"/>
          </a:p>
        </p:txBody>
      </p:sp>
      <p:sp>
        <p:nvSpPr>
          <p:cNvPr id="11" name="card"/>
          <p:cNvSpPr/>
          <p:nvPr/>
        </p:nvSpPr>
        <p:spPr>
          <a:xfrm>
            <a:off x="4279392" y="1600200"/>
            <a:ext cx="3547872" cy="4160520"/>
          </a:xfrm>
          <a:prstGeom prst="roundRect">
            <a:avLst>
              <a:gd name="adj" fmla="val 2062"/>
            </a:avLst>
          </a:prstGeom>
          <a:solidFill>
            <a:schemeClr val="bg2"/>
          </a:solidFill>
          <a:ln/>
        </p:spPr>
        <p:txBody>
          <a:bodyPr/>
          <a:p/>
        </p:txBody>
      </p:sp>
      <p:pic>
        <p:nvPicPr>
          <p:cNvPr id="12" name="photo" descr="/home/claude/work/un/ppt/media/image6.jpe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279392" y="1600200"/>
            <a:ext cx="3547872" cy="1828800"/>
          </a:xfrm>
          <a:prstGeom prst="rect">
            <a:avLst/>
          </a:prstGeom>
        </p:spPr>
      </p:pic>
      <p:sp>
        <p:nvSpPr>
          <p:cNvPr id="13" name="tag"/>
          <p:cNvSpPr/>
          <p:nvPr/>
        </p:nvSpPr>
        <p:spPr>
          <a:xfrm>
            <a:off x="4507992" y="3611880"/>
            <a:ext cx="1737360" cy="310896"/>
          </a:xfrm>
          <a:prstGeom prst="roundRect">
            <a:avLst>
              <a:gd name="adj" fmla="val 23529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4" name="Text 10"/>
          <p:cNvSpPr txBox="1"/>
          <p:nvPr/>
        </p:nvSpPr>
        <p:spPr>
          <a:xfrm>
            <a:off x="4507992" y="361188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TAIL · LAUNCH</a:t>
            </a:r>
            <a:endParaRPr lang="en-US" sz="1100" dirty="0"/>
          </a:p>
        </p:txBody>
      </p:sp>
      <p:sp>
        <p:nvSpPr>
          <p:cNvPr id="15" name="Text 11"/>
          <p:cNvSpPr txBox="1"/>
          <p:nvPr/>
        </p:nvSpPr>
        <p:spPr>
          <a:xfrm>
            <a:off x="4507992" y="406908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Accessories, dropshipped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507992" y="4526280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Cases, cables, chargers, keyboards and mice from distributor feeds. Adds SKUs toward a large catalog with no inventory</a:t>
            </a:r>
            <a:endParaRPr lang="en-US" sz="1400" dirty="0"/>
          </a:p>
        </p:txBody>
      </p:sp>
      <p:sp>
        <p:nvSpPr>
          <p:cNvPr id="17" name="card"/>
          <p:cNvSpPr/>
          <p:nvPr/>
        </p:nvSpPr>
        <p:spPr>
          <a:xfrm>
            <a:off x="8010144" y="1600200"/>
            <a:ext cx="3547872" cy="4160520"/>
          </a:xfrm>
          <a:prstGeom prst="roundRect">
            <a:avLst>
              <a:gd name="adj" fmla="val 2062"/>
            </a:avLst>
          </a:prstGeom>
          <a:solidFill>
            <a:schemeClr val="bg2"/>
          </a:solidFill>
          <a:ln/>
        </p:spPr>
        <p:txBody>
          <a:bodyPr/>
          <a:p/>
        </p:txBody>
      </p:sp>
      <p:pic>
        <p:nvPicPr>
          <p:cNvPr id="18" name="photo" descr="/home/claude/work/un/ppt/media/image28.jpe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010144" y="1600200"/>
            <a:ext cx="3547872" cy="1828800"/>
          </a:xfrm>
          <a:prstGeom prst="rect">
            <a:avLst/>
          </a:prstGeom>
        </p:spPr>
      </p:pic>
      <p:sp>
        <p:nvSpPr>
          <p:cNvPr id="19" name="tag"/>
          <p:cNvSpPr/>
          <p:nvPr/>
        </p:nvSpPr>
        <p:spPr>
          <a:xfrm>
            <a:off x="8238744" y="3611880"/>
            <a:ext cx="1737360" cy="310896"/>
          </a:xfrm>
          <a:prstGeom prst="roundRect">
            <a:avLst>
              <a:gd name="adj" fmla="val 23529"/>
            </a:avLst>
          </a:prstGeom>
          <a:solidFill>
            <a:schemeClr val="accent3"/>
          </a:solidFill>
          <a:ln/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8238744" y="361188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LATER</a:t>
            </a:r>
            <a:endParaRPr lang="en-US" sz="1100" dirty="0"/>
          </a:p>
        </p:txBody>
      </p:sp>
      <p:sp>
        <p:nvSpPr>
          <p:cNvPr id="21" name="Text 16"/>
          <p:cNvSpPr txBox="1"/>
          <p:nvPr/>
        </p:nvSpPr>
        <p:spPr>
          <a:xfrm>
            <a:off x="8238744" y="406908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Apple, TVs and appliances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238744" y="4526280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Apple through the right reseller channel (slide 18). TVs and appliances once freight and installation are solved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4 · THE PLAN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Competitor prices set the most we can pay for stock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All inputs are planning assumptions. Ceiling = price × 0.971 − $0.30 − $7 shipping − $8 marketing − $4 returns/fraud − $10 profit target.</a:t>
            </a:r>
            <a:endParaRPr lang="en-US" sz="1000" dirty="0"/>
          </a:p>
        </p:txBody>
      </p:sp>
      <p:sp>
        <p:nvSpPr>
          <p:cNvPr id="5" name="card"/>
          <p:cNvSpPr/>
          <p:nvPr/>
        </p:nvSpPr>
        <p:spPr>
          <a:xfrm>
            <a:off x="548640" y="1645920"/>
            <a:ext cx="3429000" cy="3108960"/>
          </a:xfrm>
          <a:prstGeom prst="roundRect">
            <a:avLst>
              <a:gd name="adj" fmla="val 235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182880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3"/>
                </a:solidFill>
              </a:rPr>
              <a:t>If the rival sells at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14884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$149.99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1089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3"/>
                </a:solidFill>
              </a:rPr>
              <a:t>we can pay at most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4290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$116.34</a:t>
            </a:r>
            <a:endParaRPr lang="en-US" sz="4000" dirty="0"/>
          </a:p>
        </p:txBody>
      </p:sp>
      <p:sp>
        <p:nvSpPr>
          <p:cNvPr id="10" name="card"/>
          <p:cNvSpPr/>
          <p:nvPr/>
        </p:nvSpPr>
        <p:spPr>
          <a:xfrm>
            <a:off x="4206240" y="1645920"/>
            <a:ext cx="3429000" cy="3108960"/>
          </a:xfrm>
          <a:prstGeom prst="roundRect">
            <a:avLst>
              <a:gd name="adj" fmla="val 235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4480560" y="182880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3"/>
                </a:solidFill>
              </a:rPr>
              <a:t>After a $20 rival promotion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480560" y="214884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$129.99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4480560" y="31089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3"/>
                </a:solidFill>
              </a:rPr>
              <a:t>we can pay at most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480560" y="34290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$96.92</a:t>
            </a:r>
            <a:endParaRPr lang="en-US" sz="4000" dirty="0"/>
          </a:p>
        </p:txBody>
      </p:sp>
      <p:sp>
        <p:nvSpPr>
          <p:cNvPr id="15" name="card"/>
          <p:cNvSpPr/>
          <p:nvPr/>
        </p:nvSpPr>
        <p:spPr>
          <a:xfrm>
            <a:off x="548640" y="4937760"/>
            <a:ext cx="7086600" cy="1234440"/>
          </a:xfrm>
          <a:prstGeom prst="roundRect">
            <a:avLst>
              <a:gd name="adj" fmla="val 5926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822960" y="5029200"/>
            <a:ext cx="6583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A $20 promotion by Best Buy removes $19.42 of our buying room.</a:t>
            </a:r>
            <a:endParaRPr lang="en-US" sz="1800" dirty="0"/>
          </a:p>
        </p:txBody>
      </p:sp>
      <p:pic>
        <p:nvPicPr>
          <p:cNvPr id="17" name="photo" descr="/home/claude/work/un/ppt/media/image14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01000" y="1645920"/>
            <a:ext cx="3611880" cy="2377440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8001000" y="4206240"/>
            <a:ext cx="36118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Price-check every SKU before buying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Ask Samsung for price protection if rivals cut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Skip SKUs where the quote is above the ceiling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4 · THE PLAN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$90 order: selling it ourselves earns money; a 6% commission does not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Planning assumptions, not quotes: $63 landed cost, 5% returns, 0.3% lost disputes, 2.9% + $0.30 card fee, $8 marketing. 6% = assumed marketplace fee.</a:t>
            </a:r>
            <a:endParaRPr lang="en-US" sz="1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949440" cy="3657600"/>
        </p:xfrm>
        <a:graphic>
          <a:graphicData uri="http://schemas.openxmlformats.org/drawingml/2006/table">
            <a:tbl>
              <a:tblPr/>
              <a:tblGrid>
                <a:gridCol w="347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 $90 order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9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Company X sells (1P)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9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Seller pays 6% (3P)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9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Company X keeps from the sale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$27.00 margin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$5.40 fee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After refunds on returned orders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$25.57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$5.11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Card processing (Company X takes payment)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dirty="0">
                          <a:solidFill>
                            <a:srgbClr val="B43F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−$2.91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dirty="0">
                          <a:solidFill>
                            <a:srgbClr val="B43F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−$2.91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Shipping to customer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dirty="0">
                          <a:solidFill>
                            <a:srgbClr val="B43F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−$6.00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 (seller ships)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Return and dispute losses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dirty="0">
                          <a:solidFill>
                            <a:srgbClr val="B43F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−$0.98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dirty="0">
                          <a:solidFill>
                            <a:srgbClr val="B43F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−$0.22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Marketing to win the order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dirty="0">
                          <a:solidFill>
                            <a:srgbClr val="B43F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−$8.00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dirty="0">
                          <a:solidFill>
                            <a:srgbClr val="B43F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−$8.00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Profit per order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b="1" dirty="0">
                          <a:solidFill>
                            <a:srgbClr val="2F7D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$7.68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b="1" dirty="0">
                          <a:solidFill>
                            <a:srgbClr val="B43F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−$6.02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card"/>
          <p:cNvSpPr/>
          <p:nvPr/>
        </p:nvSpPr>
        <p:spPr>
          <a:xfrm>
            <a:off x="7863840" y="1554480"/>
            <a:ext cx="3749040" cy="2240280"/>
          </a:xfrm>
          <a:prstGeom prst="roundRect">
            <a:avLst>
              <a:gd name="adj" fmla="val 3265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7" name="Text 4"/>
          <p:cNvSpPr txBox="1"/>
          <p:nvPr/>
        </p:nvSpPr>
        <p:spPr>
          <a:xfrm>
            <a:off x="8138160" y="169164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391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8138160" y="256032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orders a month cover $3,000 of fixed cost ($2,000 role cost + $1,000 other, assumed)</a:t>
            </a:r>
            <a:endParaRPr lang="en-US" sz="1400" dirty="0"/>
          </a:p>
        </p:txBody>
      </p:sp>
      <p:sp>
        <p:nvSpPr>
          <p:cNvPr id="9" name="card"/>
          <p:cNvSpPr/>
          <p:nvPr/>
        </p:nvSpPr>
        <p:spPr>
          <a:xfrm>
            <a:off x="7863840" y="3977640"/>
            <a:ext cx="3749040" cy="219456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8092440" y="4114800"/>
            <a:ext cx="3291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A 3P order needs about 13% commission to break even with $8 marketing. So Company X sells Samsung itself first; third-party electronics come later.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4 · THE PLAN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cost decides whether this works, so start with free traffic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Each bar changes one assumption from the $90 base case and holds everything else fixed.</a:t>
            </a:r>
            <a:endParaRPr lang="en-US" sz="10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48640" y="1600200"/>
          <a:ext cx="603504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ard"/>
          <p:cNvSpPr/>
          <p:nvPr/>
        </p:nvSpPr>
        <p:spPr>
          <a:xfrm>
            <a:off x="548640" y="5532120"/>
            <a:ext cx="603504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7" name="Text 4"/>
          <p:cNvSpPr txBox="1"/>
          <p:nvPr/>
        </p:nvSpPr>
        <p:spPr>
          <a:xfrm>
            <a:off x="731520" y="557784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Most we can spend to win an order: $15.68, before any fixed cost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7040880" y="16459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first customers come from</a:t>
            </a:r>
            <a:endParaRPr lang="en-US" sz="1700" dirty="0"/>
          </a:p>
        </p:txBody>
      </p:sp>
      <p:sp>
        <p:nvSpPr>
          <p:cNvPr id="9" name="badge"/>
          <p:cNvSpPr/>
          <p:nvPr/>
        </p:nvSpPr>
        <p:spPr>
          <a:xfrm>
            <a:off x="7040880" y="224028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7040880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7589520" y="219456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Company X’s own shoppers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7589520" y="256032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Email and on-site banners to existing buyers. Near-zero cost</a:t>
            </a:r>
            <a:endParaRPr lang="en-US" sz="1300" dirty="0"/>
          </a:p>
        </p:txBody>
      </p:sp>
      <p:sp>
        <p:nvSpPr>
          <p:cNvPr id="13" name="badge"/>
          <p:cNvSpPr/>
          <p:nvPr/>
        </p:nvSpPr>
        <p:spPr>
          <a:xfrm>
            <a:off x="7040880" y="322783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4" name="Text 11"/>
          <p:cNvSpPr txBox="1"/>
          <p:nvPr/>
        </p:nvSpPr>
        <p:spPr>
          <a:xfrm>
            <a:off x="7040880" y="32278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7589520" y="3182112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Google free product listings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7589520" y="3547872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Merchant Center feed of the Electronics Shop. No cost per click</a:t>
            </a:r>
            <a:endParaRPr lang="en-US" sz="1300" dirty="0"/>
          </a:p>
        </p:txBody>
      </p:sp>
      <p:sp>
        <p:nvSpPr>
          <p:cNvPr id="17" name="badge"/>
          <p:cNvSpPr/>
          <p:nvPr/>
        </p:nvSpPr>
        <p:spPr>
          <a:xfrm>
            <a:off x="7040880" y="4215384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8" name="Text 15"/>
          <p:cNvSpPr txBox="1"/>
          <p:nvPr/>
        </p:nvSpPr>
        <p:spPr>
          <a:xfrm>
            <a:off x="7040880" y="42153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7589520" y="4169664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Bundles and compatibility pages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7589520" y="4535424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“Which charger fits my Galaxy?” pages that earn search traffic</a:t>
            </a:r>
            <a:endParaRPr lang="en-US" sz="1300" dirty="0"/>
          </a:p>
        </p:txBody>
      </p:sp>
      <p:sp>
        <p:nvSpPr>
          <p:cNvPr id="21" name="badge"/>
          <p:cNvSpPr/>
          <p:nvPr/>
        </p:nvSpPr>
        <p:spPr>
          <a:xfrm>
            <a:off x="7040880" y="520293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2" name="Text 19"/>
          <p:cNvSpPr txBox="1"/>
          <p:nvPr/>
        </p:nvSpPr>
        <p:spPr>
          <a:xfrm>
            <a:off x="7040880" y="5202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7589520" y="5157216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Small paid search, only on SKUs that clear the limit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7589520" y="5522976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Stop any campaign above $15.68 per order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5 · RUNNING IT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Operations: one stock pool, one clear promise, one owner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Sources: carrier service pages (USPS, UPS, FedEx); NYC DCWP refund guidance; NY GBL §218-a. Policy is a proposal for your approval.</a:t>
            </a:r>
            <a:endParaRPr lang="en-US" sz="1000" dirty="0"/>
          </a:p>
        </p:txBody>
      </p:sp>
      <p:sp>
        <p:nvSpPr>
          <p:cNvPr id="5" name="card"/>
          <p:cNvSpPr/>
          <p:nvPr/>
        </p:nvSpPr>
        <p:spPr>
          <a:xfrm>
            <a:off x="548640" y="1600200"/>
            <a:ext cx="3547872" cy="3886200"/>
          </a:xfrm>
          <a:prstGeom prst="roundRect">
            <a:avLst>
              <a:gd name="adj" fmla="val 206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6" name="badge"/>
          <p:cNvSpPr/>
          <p:nvPr/>
        </p:nvSpPr>
        <p:spPr>
          <a:xfrm>
            <a:off x="822960" y="182880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22960" y="18288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1847088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514600"/>
            <a:ext cx="306324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Samsung or distributor ships, or one 3PL; one stock pool at first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Ground parcel, typically 2–5 business days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Quote a Northeast and a central warehouse on real ZIP codes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Lithium-battery and signature rules checked per SKU</a:t>
            </a:r>
            <a:endParaRPr lang="en-US" sz="1400" dirty="0"/>
          </a:p>
        </p:txBody>
      </p:sp>
      <p:sp>
        <p:nvSpPr>
          <p:cNvPr id="10" name="card"/>
          <p:cNvSpPr/>
          <p:nvPr/>
        </p:nvSpPr>
        <p:spPr>
          <a:xfrm>
            <a:off x="4279392" y="1600200"/>
            <a:ext cx="3547872" cy="3886200"/>
          </a:xfrm>
          <a:prstGeom prst="roundRect">
            <a:avLst>
              <a:gd name="adj" fmla="val 206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1" name="badge"/>
          <p:cNvSpPr/>
          <p:nvPr/>
        </p:nvSpPr>
        <p:spPr>
          <a:xfrm>
            <a:off x="4553712" y="182880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4553712" y="18288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5148072" y="1847088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policy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4553712" y="2514600"/>
            <a:ext cx="306324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Change of mind: the founder’s call, from final sale to sealed-only 7–14 days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Dead, damaged or wrong: replace or refund within 30 days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Policy shown before payment (NY GBL §218-a)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Refund within 5 business days of inspection</a:t>
            </a:r>
            <a:endParaRPr lang="en-US" sz="1400" dirty="0"/>
          </a:p>
        </p:txBody>
      </p:sp>
      <p:sp>
        <p:nvSpPr>
          <p:cNvPr id="15" name="card"/>
          <p:cNvSpPr/>
          <p:nvPr/>
        </p:nvSpPr>
        <p:spPr>
          <a:xfrm>
            <a:off x="8010144" y="1600200"/>
            <a:ext cx="3547872" cy="3886200"/>
          </a:xfrm>
          <a:prstGeom prst="roundRect">
            <a:avLst>
              <a:gd name="adj" fmla="val 206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badge"/>
          <p:cNvSpPr/>
          <p:nvPr/>
        </p:nvSpPr>
        <p:spPr>
          <a:xfrm>
            <a:off x="8284464" y="182880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8284464" y="18288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878824" y="1847088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</a:t>
            </a:r>
            <a:endParaRPr lang="en-US" sz="1900" dirty="0"/>
          </a:p>
        </p:txBody>
      </p:sp>
      <p:sp>
        <p:nvSpPr>
          <p:cNvPr id="19" name="Text 17"/>
          <p:cNvSpPr txBox="1"/>
          <p:nvPr/>
        </p:nvSpPr>
        <p:spPr>
          <a:xfrm>
            <a:off x="8284464" y="2514600"/>
            <a:ext cx="306324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 own assortment, pricing, listings and the scorecard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named person handles orders and refunds every day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backup when I’m not working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Weekly review of every complaint</a:t>
            </a:r>
            <a:endParaRPr lang="en-US" sz="1400" dirty="0"/>
          </a:p>
        </p:txBody>
      </p:sp>
      <p:sp>
        <p:nvSpPr>
          <p:cNvPr id="20" name="card"/>
          <p:cNvSpPr/>
          <p:nvPr/>
        </p:nvSpPr>
        <p:spPr>
          <a:xfrm>
            <a:off x="548640" y="5623560"/>
            <a:ext cx="11064240" cy="566928"/>
          </a:xfrm>
          <a:prstGeom prst="roundRect">
            <a:avLst>
              <a:gd name="adj" fmla="val 12903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77240" y="5650992"/>
            <a:ext cx="106070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A strict policy is legal if shown before payment. Keep a defect remedy: a lost card dispute costs about $87 on a $90 order, a return about $15.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5 · RUNNING IT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Apple: build the route; don’t assume it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Sources: apple.com/contact; TD SYNNEX Apple partner and transactional reseller pages; Apple MFi program. Months are a Company X planning window, not an Apple timeline.</a:t>
            </a:r>
            <a:endParaRPr lang="en-US" sz="1000" dirty="0"/>
          </a:p>
        </p:txBody>
      </p:sp>
      <p:sp>
        <p:nvSpPr>
          <p:cNvPr id="5" name="dot"/>
          <p:cNvSpPr/>
          <p:nvPr/>
        </p:nvSpPr>
        <p:spPr>
          <a:xfrm>
            <a:off x="594360" y="1783080"/>
            <a:ext cx="292608" cy="292608"/>
          </a:xfrm>
          <a:prstGeom prst="ellipse">
            <a:avLst/>
          </a:prstGeom>
          <a:solidFill>
            <a:srgbClr val="C27C2E"/>
          </a:solidFill>
          <a:ln/>
        </p:spPr>
        <p:txBody>
          <a:bodyPr/>
          <a:p/>
        </p:txBody>
      </p:sp>
      <p:sp>
        <p:nvSpPr>
          <p:cNvPr id="6" name="connector"/>
          <p:cNvSpPr/>
          <p:nvPr/>
        </p:nvSpPr>
        <p:spPr>
          <a:xfrm>
            <a:off x="932688" y="1929384"/>
            <a:ext cx="2377440" cy="0"/>
          </a:xfrm>
          <a:prstGeom prst="line">
            <a:avLst/>
          </a:prstGeom>
          <a:noFill/>
          <a:ln w="25400">
            <a:solidFill>
              <a:srgbClr val="BFD9DC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548640" y="224028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0–3 months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6060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the right door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063240"/>
            <a:ext cx="2560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Call Apple’s US reseller referral line (1-800-538-9696) for the consumer online-retail route; ask distributors which program fits</a:t>
            </a:r>
            <a:endParaRPr lang="en-US" sz="1400" dirty="0"/>
          </a:p>
        </p:txBody>
      </p:sp>
      <p:sp>
        <p:nvSpPr>
          <p:cNvPr id="10" name="dot"/>
          <p:cNvSpPr/>
          <p:nvPr/>
        </p:nvSpPr>
        <p:spPr>
          <a:xfrm>
            <a:off x="3410712" y="1783080"/>
            <a:ext cx="292608" cy="292608"/>
          </a:xfrm>
          <a:prstGeom prst="ellipse">
            <a:avLst/>
          </a:prstGeom>
          <a:solidFill>
            <a:srgbClr val="00747F"/>
          </a:solidFill>
          <a:ln/>
        </p:spPr>
        <p:txBody>
          <a:bodyPr/>
          <a:p/>
        </p:txBody>
      </p:sp>
      <p:sp>
        <p:nvSpPr>
          <p:cNvPr id="11" name="connector"/>
          <p:cNvSpPr/>
          <p:nvPr/>
        </p:nvSpPr>
        <p:spPr>
          <a:xfrm>
            <a:off x="3749040" y="1929384"/>
            <a:ext cx="2377440" cy="0"/>
          </a:xfrm>
          <a:prstGeom prst="line">
            <a:avLst/>
          </a:prstGeom>
          <a:noFill/>
          <a:ln w="25400">
            <a:solidFill>
              <a:srgbClr val="BFD9DC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3364992" y="224028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3–6 months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364992" y="26060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 record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364992" y="3063240"/>
            <a:ext cx="2560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Run Samsung well: sales, on-time delivery, low defects, clean finances</a:t>
            </a:r>
            <a:endParaRPr lang="en-US" sz="1400" dirty="0"/>
          </a:p>
        </p:txBody>
      </p:sp>
      <p:sp>
        <p:nvSpPr>
          <p:cNvPr id="15" name="dot"/>
          <p:cNvSpPr/>
          <p:nvPr/>
        </p:nvSpPr>
        <p:spPr>
          <a:xfrm>
            <a:off x="6227064" y="1783080"/>
            <a:ext cx="292608" cy="292608"/>
          </a:xfrm>
          <a:prstGeom prst="ellipse">
            <a:avLst/>
          </a:prstGeom>
          <a:solidFill>
            <a:srgbClr val="00747F"/>
          </a:solidFill>
          <a:ln/>
        </p:spPr>
        <p:txBody>
          <a:bodyPr/>
          <a:p/>
        </p:txBody>
      </p:sp>
      <p:sp>
        <p:nvSpPr>
          <p:cNvPr id="16" name="connector"/>
          <p:cNvSpPr/>
          <p:nvPr/>
        </p:nvSpPr>
        <p:spPr>
          <a:xfrm>
            <a:off x="6565392" y="1929384"/>
            <a:ext cx="2377440" cy="0"/>
          </a:xfrm>
          <a:prstGeom prst="line">
            <a:avLst/>
          </a:prstGeom>
          <a:noFill/>
          <a:ln w="25400">
            <a:solidFill>
              <a:srgbClr val="BFD9DC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181344" y="224028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6–12 months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181344" y="26060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if invited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181344" y="3063240"/>
            <a:ext cx="2560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Submit the application the correct channel names; get written rights for the company’s website</a:t>
            </a:r>
            <a:endParaRPr lang="en-US" sz="1400" dirty="0"/>
          </a:p>
        </p:txBody>
      </p:sp>
      <p:sp>
        <p:nvSpPr>
          <p:cNvPr id="20" name="dot"/>
          <p:cNvSpPr/>
          <p:nvPr/>
        </p:nvSpPr>
        <p:spPr>
          <a:xfrm>
            <a:off x="9043416" y="1783080"/>
            <a:ext cx="292608" cy="292608"/>
          </a:xfrm>
          <a:prstGeom prst="ellipse">
            <a:avLst/>
          </a:prstGeom>
          <a:solidFill>
            <a:srgbClr val="00747F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8997696" y="224028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12–24 months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997696" y="26060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8997696" y="3063240"/>
            <a:ext cx="2560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Add approved Apple SKUs, or keep compatible accessories and honest refurbished stock</a:t>
            </a:r>
            <a:endParaRPr lang="en-US" sz="1400" dirty="0"/>
          </a:p>
        </p:txBody>
      </p:sp>
      <p:sp>
        <p:nvSpPr>
          <p:cNvPr id="24" name="card"/>
          <p:cNvSpPr/>
          <p:nvPr/>
        </p:nvSpPr>
        <p:spPr>
          <a:xfrm>
            <a:off x="548640" y="4754880"/>
            <a:ext cx="1106424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77240" y="4846320"/>
            <a:ext cx="10607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293A"/>
                </a:solidFill>
              </a:rPr>
              <a:t>What I checked: </a:t>
            </a:r>
            <a:r>
              <a:rPr lang="en-US" sz="1400" dirty="0">
                <a:solidFill>
                  <a:srgbClr val="1A1F24"/>
                </a:solidFill>
              </a:rPr>
              <a:t>TD SYNNEX’s published Apple programs are for business customers and exclude retail and online retail; one also restricts third-party marketplaces. Apple’s MFi program licenses accessories; it is not permission to resell Apple hardware. No public minimums for consumer online resellers were found, so we ask Apple directly.</a:t>
            </a:r>
            <a:endParaRPr lang="en-US" sz="14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5 · RUNNING IT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model: half business, half analytics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Guardrails come from the planning model on slides 14–16 and will be reset with real supplier quotes and pilot data.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002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category lead owns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103120"/>
            <a:ext cx="45720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Business: Samsung terms and quotes, assortment, pricing, listings, bundles, promotions</a:t>
            </a:r>
            <a:endParaRPr lang="en-US" sz="15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Analytics: tracking, a weekly scorecard and a one-page decision memo</a:t>
            </a:r>
            <a:endParaRPr lang="en-US" sz="15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Suppliers: distributor accounts and dropship feeds for accessories</a:t>
            </a:r>
            <a:endParaRPr lang="en-US" sz="15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Customers: policy pages, question answers, complaint review</a:t>
            </a:r>
            <a:endParaRPr lang="en-US" sz="1500" dirty="0"/>
          </a:p>
        </p:txBody>
      </p:sp>
      <p:sp>
        <p:nvSpPr>
          <p:cNvPr id="7" name="card"/>
          <p:cNvSpPr/>
          <p:nvPr/>
        </p:nvSpPr>
        <p:spPr>
          <a:xfrm>
            <a:off x="548640" y="4983480"/>
            <a:ext cx="4572000" cy="1188720"/>
          </a:xfrm>
          <a:prstGeom prst="roundRect">
            <a:avLst>
              <a:gd name="adj" fmla="val 6154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777240" y="5074920"/>
            <a:ext cx="411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Tie the category lead’s incentive to profit after marketing, not sales volume.</a:t>
            </a:r>
            <a:endParaRPr lang="en-US" sz="15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577840" y="1600200"/>
          <a:ext cx="6035040" cy="3968496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Weekly scorecard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9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Guardrail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9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If missed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9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Profit per order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 $7.68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Reprice or drop the SKU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Marketing cost per order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 $15.68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Pause the campaign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Landed cost vs. ceiling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Below ceiling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Don’t reorder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Return rate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 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 listing or remove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30-day sell-through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Track by SKU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Cut slow stock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Orders per month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391 to break even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Review plan at day 90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5 · RUNNING IT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90 days, with a go/no-go at each step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Dates depend on signed supplier terms. The opening buy is an assumption: 100 baskets × $63 landed cost.</a:t>
            </a:r>
            <a:endParaRPr lang="en-US" sz="1000" dirty="0"/>
          </a:p>
        </p:txBody>
      </p:sp>
      <p:sp>
        <p:nvSpPr>
          <p:cNvPr id="5" name="card"/>
          <p:cNvSpPr/>
          <p:nvPr/>
        </p:nvSpPr>
        <p:spPr>
          <a:xfrm>
            <a:off x="548640" y="1600200"/>
            <a:ext cx="3547872" cy="4572000"/>
          </a:xfrm>
          <a:prstGeom prst="roundRect">
            <a:avLst>
              <a:gd name="adj" fmla="val 206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17830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Days 1–30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1031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697480"/>
            <a:ext cx="3063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Samsung price list and terms in writing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Pick 15–25 SKUs that clear the price ceiling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Shop page, product pages and return policy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Tracking and scorecard live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Open one distributor account</a:t>
            </a:r>
            <a:endParaRPr lang="en-US" sz="1400" dirty="0"/>
          </a:p>
        </p:txBody>
      </p:sp>
      <p:sp>
        <p:nvSpPr>
          <p:cNvPr id="9" name="gate"/>
          <p:cNvSpPr/>
          <p:nvPr/>
        </p:nvSpPr>
        <p:spPr>
          <a:xfrm>
            <a:off x="731520" y="5257800"/>
            <a:ext cx="3182112" cy="731520"/>
          </a:xfrm>
          <a:prstGeom prst="roundRect">
            <a:avLst>
              <a:gd name="adj" fmla="val 10000"/>
            </a:avLst>
          </a:prstGeom>
          <a:solidFill>
            <a:srgbClr val="12293A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68680" y="52578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</a:rPr>
              <a:t>Go if: written terms + SKUs clear the ceiling</a:t>
            </a:r>
            <a:endParaRPr lang="en-US" sz="1300" dirty="0"/>
          </a:p>
        </p:txBody>
      </p:sp>
      <p:sp>
        <p:nvSpPr>
          <p:cNvPr id="11" name="card"/>
          <p:cNvSpPr/>
          <p:nvPr/>
        </p:nvSpPr>
        <p:spPr>
          <a:xfrm>
            <a:off x="4279392" y="1600200"/>
            <a:ext cx="3547872" cy="4572000"/>
          </a:xfrm>
          <a:prstGeom prst="roundRect">
            <a:avLst>
              <a:gd name="adj" fmla="val 206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4553712" y="17830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Days 31–60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553712" y="21031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553712" y="2697480"/>
            <a:ext cx="3063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Capped first buy: about $6,300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Launch to Company X shoppers + Google listings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Test a dropship accessory feed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Weekly scorecard to you</a:t>
            </a:r>
            <a:endParaRPr lang="en-US" sz="1400" dirty="0"/>
          </a:p>
        </p:txBody>
      </p:sp>
      <p:sp>
        <p:nvSpPr>
          <p:cNvPr id="15" name="gate"/>
          <p:cNvSpPr/>
          <p:nvPr/>
        </p:nvSpPr>
        <p:spPr>
          <a:xfrm>
            <a:off x="4462272" y="5257800"/>
            <a:ext cx="3182112" cy="731520"/>
          </a:xfrm>
          <a:prstGeom prst="roundRect">
            <a:avLst>
              <a:gd name="adj" fmla="val 10000"/>
            </a:avLst>
          </a:prstGeom>
          <a:solidFill>
            <a:srgbClr val="12293A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4599432" y="52578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</a:rPr>
              <a:t>Go if: profit per order is positive after marketing</a:t>
            </a:r>
            <a:endParaRPr lang="en-US" sz="1300" dirty="0"/>
          </a:p>
        </p:txBody>
      </p:sp>
      <p:sp>
        <p:nvSpPr>
          <p:cNvPr id="17" name="card"/>
          <p:cNvSpPr/>
          <p:nvPr/>
        </p:nvSpPr>
        <p:spPr>
          <a:xfrm>
            <a:off x="8010144" y="1600200"/>
            <a:ext cx="3547872" cy="4572000"/>
          </a:xfrm>
          <a:prstGeom prst="roundRect">
            <a:avLst>
              <a:gd name="adj" fmla="val 206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8284464" y="17830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Days 61–90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284464" y="21031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8284464" y="2697480"/>
            <a:ext cx="3063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Profit by SKU after returns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Reorder winners, cut losers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Decide: scale, adjust or stop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Start the Apple inquiry</a:t>
            </a:r>
            <a:endParaRPr lang="en-US" sz="1400" dirty="0"/>
          </a:p>
        </p:txBody>
      </p:sp>
      <p:sp>
        <p:nvSpPr>
          <p:cNvPr id="21" name="gate"/>
          <p:cNvSpPr/>
          <p:nvPr/>
        </p:nvSpPr>
        <p:spPr>
          <a:xfrm>
            <a:off x="8193024" y="5257800"/>
            <a:ext cx="3182112" cy="731520"/>
          </a:xfrm>
          <a:prstGeom prst="roundRect">
            <a:avLst>
              <a:gd name="adj" fmla="val 10000"/>
            </a:avLst>
          </a:prstGeom>
          <a:solidFill>
            <a:srgbClr val="12293A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8330184" y="52578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</a:rPr>
              <a:t>Go if: on track to 391 orders a month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APPENDIX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Competitor return policies at a glance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Published policies checked Oct 16 2026; each has product and seller exclusions. Sources in notes.</a:t>
            </a:r>
            <a:endParaRPr lang="en-US" sz="10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411480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Retailer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9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Returns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9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Warranty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9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Buy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days on most; 60 for Plus/Total members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Manufacturer + optional protection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P.C. Richard &amp; Son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days, factory-sealed; conditions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Manufacturer + optional service plans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Amazon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Generally 30 days; category and seller exceptions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Depends on brand and seller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Walmart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Own electronics 30 days; marketplace electronics generally 14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Brand/seller terms; optional protection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Costco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 days for listed electronics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Extended coverage on eligible items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B&amp;H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days; opened computers excluded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Manufacturer warranty; check SKU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 Center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days for listed tech; 30 for most items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Manufacturer + optional plans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Back Market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30-day free returns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A1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1-year seller warranty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APPENDIX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 checklist before launch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Sources: FTC INFORM Consumers Act guidance; NY GBL §218-a; NY DEC electronics retailer requirements; NY Tax marketplace guidance (updated Jan 15 2026).</a:t>
            </a:r>
            <a:endParaRPr lang="en-US" sz="1000" dirty="0"/>
          </a:p>
        </p:txBody>
      </p:sp>
      <p:sp>
        <p:nvSpPr>
          <p:cNvPr id="5" name="card"/>
          <p:cNvSpPr/>
          <p:nvPr/>
        </p:nvSpPr>
        <p:spPr>
          <a:xfrm>
            <a:off x="548640" y="1645920"/>
            <a:ext cx="5440680" cy="1353312"/>
          </a:xfrm>
          <a:prstGeom prst="roundRect">
            <a:avLst>
              <a:gd name="adj" fmla="val 540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17830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Third-party sellers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14884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INFORM Consumers Act: verify identity and bank/tax details for high-volume sellers (200+ sales and $5,000+ in 12 months)</a:t>
            </a:r>
            <a:endParaRPr lang="en-US" sz="1300" dirty="0"/>
          </a:p>
        </p:txBody>
      </p:sp>
      <p:sp>
        <p:nvSpPr>
          <p:cNvPr id="8" name="card"/>
          <p:cNvSpPr/>
          <p:nvPr/>
        </p:nvSpPr>
        <p:spPr>
          <a:xfrm>
            <a:off x="6172200" y="1645920"/>
            <a:ext cx="5440680" cy="1353312"/>
          </a:xfrm>
          <a:prstGeom prst="roundRect">
            <a:avLst>
              <a:gd name="adj" fmla="val 540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446520" y="17830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Refund disclosure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46520" y="214884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NY GBL §218-a: show the return policy online before payment, including any fees</a:t>
            </a:r>
            <a:endParaRPr lang="en-US" sz="1300" dirty="0"/>
          </a:p>
        </p:txBody>
      </p:sp>
      <p:sp>
        <p:nvSpPr>
          <p:cNvPr id="11" name="card"/>
          <p:cNvSpPr/>
          <p:nvPr/>
        </p:nvSpPr>
        <p:spPr>
          <a:xfrm>
            <a:off x="548640" y="3154680"/>
            <a:ext cx="5440680" cy="1353312"/>
          </a:xfrm>
          <a:prstGeom prst="roundRect">
            <a:avLst>
              <a:gd name="adj" fmla="val 540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822960" y="32918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E-waste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365760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NY: sell only registered brands of covered electronics and share manufacturer take-back information</a:t>
            </a:r>
            <a:endParaRPr lang="en-US" sz="1300" dirty="0"/>
          </a:p>
        </p:txBody>
      </p:sp>
      <p:sp>
        <p:nvSpPr>
          <p:cNvPr id="14" name="card"/>
          <p:cNvSpPr/>
          <p:nvPr/>
        </p:nvSpPr>
        <p:spPr>
          <a:xfrm>
            <a:off x="6172200" y="3154680"/>
            <a:ext cx="5440680" cy="1353312"/>
          </a:xfrm>
          <a:prstGeom prst="roundRect">
            <a:avLst>
              <a:gd name="adj" fmla="val 540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446520" y="32918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Sales tax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446520" y="365760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 NY-based marketplace collects tax on taxable sales it facilitates; other states have their own rules</a:t>
            </a:r>
            <a:endParaRPr lang="en-US" sz="1300" dirty="0"/>
          </a:p>
        </p:txBody>
      </p:sp>
      <p:sp>
        <p:nvSpPr>
          <p:cNvPr id="17" name="card"/>
          <p:cNvSpPr/>
          <p:nvPr/>
        </p:nvSpPr>
        <p:spPr>
          <a:xfrm>
            <a:off x="548640" y="4663440"/>
            <a:ext cx="5440680" cy="1353312"/>
          </a:xfrm>
          <a:prstGeom prst="roundRect">
            <a:avLst>
              <a:gd name="adj" fmla="val 540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822960" y="48006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Honest listings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516636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State condition, refurbisher and actual warrantor; no unearned “authorized dealer” badges</a:t>
            </a:r>
            <a:endParaRPr lang="en-US" sz="1300" dirty="0"/>
          </a:p>
        </p:txBody>
      </p:sp>
      <p:sp>
        <p:nvSpPr>
          <p:cNvPr id="20" name="card"/>
          <p:cNvSpPr/>
          <p:nvPr/>
        </p:nvSpPr>
        <p:spPr>
          <a:xfrm>
            <a:off x="6172200" y="4663440"/>
            <a:ext cx="5440680" cy="1353312"/>
          </a:xfrm>
          <a:prstGeom prst="roundRect">
            <a:avLst>
              <a:gd name="adj" fmla="val 540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446520" y="48006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Reviews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6446520" y="516636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FTC rule (Oct 2024) bans fake reviews and buying reviews for a positive rating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APPENDIX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every number comes from</a:t>
            </a: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638251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All sources accessed Oct 15–17 2026. Full links are in each slide’s speaker notes.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Market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3017520" y="1645920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CTA US Consumer Technology Forecast (Jan 2026); Circana releases (Jan 6 and Aug 6 2026)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404872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Best Buy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3017520" y="2404872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FY26 10-K and Q4 8-K (Mar 3 2026); Q2 FY27 results and earnings call (Aug 27 2026); bestbuy.com policies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163824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P.C. Richard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3017520" y="3163824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pcrichard.com history, memberships, returns, price guarantee and store pages; ECDB online estimate; Wikipedia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922776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Marketplace fees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017520" y="3922776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Amazon, Walmart, Newegg and eBay published seller fee pages; 6% company fee assumed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468172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Company X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3017520" y="4681728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The company’s public pages (Oct 2026); details generalized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54406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Model inputs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3017520" y="5440680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Planning assumptions (labelled on each slide); Stripe US card pricing; $2,000 role cost (assumption)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82512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pany X Electronics">
  <a:themeElements>
    <a:clrScheme name="Company X Electronics">
      <a:dk1>
        <a:srgbClr val="1A1F24"/>
      </a:dk1>
      <a:lt1>
        <a:srgbClr val="FFFFFF"/>
      </a:lt1>
      <a:dk2>
        <a:srgbClr val="12293A"/>
      </a:dk2>
      <a:lt2>
        <a:srgbClr val="EEF3F4"/>
      </a:lt2>
      <a:accent1>
        <a:srgbClr val="00747F"/>
      </a:accent1>
      <a:accent2>
        <a:srgbClr val="C27C2E"/>
      </a:accent2>
      <a:accent3>
        <a:srgbClr val="5B6B78"/>
      </a:accent3>
      <a:accent4>
        <a:srgbClr val="BFD9DC"/>
      </a:accent4>
      <a:accent5>
        <a:srgbClr val="B43F3F"/>
      </a:accent5>
      <a:accent6>
        <a:srgbClr val="2F7D4F"/>
      </a:accent6>
      <a:hlink>
        <a:srgbClr val="00747F"/>
      </a:hlink>
      <a:folHlink>
        <a:srgbClr val="5B6B78"/>
      </a:folHlink>
    </a:clrScheme>
    <a:fontScheme name="Company X Electronic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1534</TotalTime>
  <Words>9453</Words>
  <Application>Microsoft Macintosh PowerPoint</Application>
  <PresentationFormat>Widescreen</PresentationFormat>
  <Paragraphs>648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Company X Electronics</vt:lpstr>
      <vt:lpstr>How Best Buy and P.C. Richard make money, and where Company X wins</vt:lpstr>
      <vt:lpstr>The brief had three parts. Here is how this deck answers them</vt:lpstr>
      <vt:lpstr>Electronics is a thin-margin business. Company X wins by curating, not out-sizing</vt:lpstr>
      <vt:lpstr>A huge market growing slowly. Growth now comes from price and mix, not more units</vt:lpstr>
      <vt:lpstr>Electronics retail keeps about 4 cents of every dollar. The rest of the profit is around the box</vt:lpstr>
      <vt:lpstr>Best Buy: national scale, led by computers and phones</vt:lpstr>
      <vt:lpstr>Best Buy runs six profit engines. Company X can use three of them now</vt:lpstr>
      <vt:lpstr>Best Buy is now building what Company X already has: a curated marketplace</vt:lpstr>
      <vt:lpstr>P.C. Richard: regional, family-run, and built on service</vt:lpstr>
      <vt:lpstr>Two models, two lessons for Company X</vt:lpstr>
      <vt:lpstr>I visited three stores on Sunday, October 18</vt:lpstr>
      <vt:lpstr>Where Company X can win: curated, clear and accountable</vt:lpstr>
      <vt:lpstr>The Electronics Shop: a focused head and a long tail</vt:lpstr>
      <vt:lpstr>Competitor prices set the most we can pay for stock</vt:lpstr>
      <vt:lpstr>One $90 order: selling it ourselves earns money; a 6% commission does not</vt:lpstr>
      <vt:lpstr>Marketing cost decides whether this works, so start with free traffic</vt:lpstr>
      <vt:lpstr>Operations: one stock pool, one clear promise, one owner</vt:lpstr>
      <vt:lpstr>Apple: build the route; don’t assume it</vt:lpstr>
      <vt:lpstr>Operating model: half business, half analytics</vt:lpstr>
      <vt:lpstr>The first 90 days, with a go/no-go at each step</vt:lpstr>
      <vt:lpstr>Competitor return policies at a glance</vt:lpstr>
      <vt:lpstr>Compliance checklist before launch</vt:lpstr>
      <vt:lpstr>Where every number comes from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should a small online marketplace enter consumer electronics? An independent case study</dc:title>
  <dc:subject>Independent case study</dc:subject>
  <dc:creator>Prathamesh Adarkar</dc:creator>
  <cp:lastModifiedBy>Prathamesh Adarkar</cp:lastModifiedBy>
  <cp:revision>4</cp:revision>
  <dcterms:created xsi:type="dcterms:W3CDTF">2026-10-17T23:11:02Z</dcterms:created>
  <dcterms:modified xsi:type="dcterms:W3CDTF">2026-10-20T05:23:22Z</dcterms:modified>
  <cp:keywords/>
  <dc:description/>
  <cp:category/>
</cp:coreProperties>
</file>